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62" r:id="rId4"/>
    <p:sldId id="258" r:id="rId5"/>
    <p:sldId id="260" r:id="rId6"/>
    <p:sldId id="274" r:id="rId7"/>
    <p:sldId id="289" r:id="rId8"/>
    <p:sldId id="290" r:id="rId9"/>
    <p:sldId id="297" r:id="rId10"/>
    <p:sldId id="294" r:id="rId11"/>
    <p:sldId id="307" r:id="rId12"/>
    <p:sldId id="298" r:id="rId13"/>
    <p:sldId id="261" r:id="rId14"/>
    <p:sldId id="304" r:id="rId15"/>
    <p:sldId id="271" r:id="rId16"/>
    <p:sldId id="305" r:id="rId17"/>
    <p:sldId id="293" r:id="rId18"/>
    <p:sldId id="272" r:id="rId19"/>
    <p:sldId id="299" r:id="rId20"/>
    <p:sldId id="306" r:id="rId21"/>
    <p:sldId id="287" r:id="rId22"/>
    <p:sldId id="263" r:id="rId23"/>
    <p:sldId id="275" r:id="rId24"/>
    <p:sldId id="264" r:id="rId25"/>
    <p:sldId id="276" r:id="rId26"/>
    <p:sldId id="277" r:id="rId27"/>
    <p:sldId id="291" r:id="rId28"/>
    <p:sldId id="266" r:id="rId29"/>
    <p:sldId id="280" r:id="rId30"/>
    <p:sldId id="281" r:id="rId31"/>
    <p:sldId id="282" r:id="rId32"/>
    <p:sldId id="278" r:id="rId33"/>
    <p:sldId id="279" r:id="rId34"/>
    <p:sldId id="285" r:id="rId35"/>
    <p:sldId id="268" r:id="rId36"/>
    <p:sldId id="300" r:id="rId37"/>
    <p:sldId id="273" r:id="rId38"/>
    <p:sldId id="284" r:id="rId39"/>
    <p:sldId id="283" r:id="rId40"/>
    <p:sldId id="301" r:id="rId41"/>
    <p:sldId id="286" r:id="rId42"/>
    <p:sldId id="292" r:id="rId43"/>
    <p:sldId id="269" r:id="rId44"/>
    <p:sldId id="303" r:id="rId45"/>
    <p:sldId id="288" r:id="rId46"/>
    <p:sldId id="302" r:id="rId47"/>
    <p:sldId id="270" r:id="rId48"/>
    <p:sldId id="259" r:id="rId49"/>
    <p:sldId id="295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3D9D684-0A01-4BF3-A103-8165B5ABF850}">
          <p14:sldIdLst>
            <p14:sldId id="256"/>
            <p14:sldId id="257"/>
          </p14:sldIdLst>
        </p14:section>
        <p14:section name="introduction" id="{C12EE481-39FB-434A-B0D4-682B0B81472A}">
          <p14:sldIdLst>
            <p14:sldId id="262"/>
            <p14:sldId id="258"/>
            <p14:sldId id="260"/>
            <p14:sldId id="274"/>
            <p14:sldId id="289"/>
            <p14:sldId id="290"/>
            <p14:sldId id="297"/>
            <p14:sldId id="294"/>
          </p14:sldIdLst>
        </p14:section>
        <p14:section name="Related work" id="{F0E60DE1-9F15-4559-A6CF-17CDC5368D4D}">
          <p14:sldIdLst>
            <p14:sldId id="307"/>
            <p14:sldId id="298"/>
            <p14:sldId id="261"/>
            <p14:sldId id="304"/>
            <p14:sldId id="271"/>
            <p14:sldId id="305"/>
            <p14:sldId id="293"/>
            <p14:sldId id="272"/>
            <p14:sldId id="299"/>
            <p14:sldId id="306"/>
          </p14:sldIdLst>
        </p14:section>
        <p14:section name="preliminary study" id="{086CDE17-5542-4F37-8430-397FC7748820}">
          <p14:sldIdLst>
            <p14:sldId id="287"/>
            <p14:sldId id="263"/>
            <p14:sldId id="275"/>
            <p14:sldId id="264"/>
            <p14:sldId id="276"/>
            <p14:sldId id="277"/>
          </p14:sldIdLst>
        </p14:section>
        <p14:section name="materials and method" id="{2ED57D18-A876-4223-9866-BFAC6813D888}">
          <p14:sldIdLst>
            <p14:sldId id="291"/>
            <p14:sldId id="266"/>
            <p14:sldId id="280"/>
            <p14:sldId id="281"/>
            <p14:sldId id="282"/>
            <p14:sldId id="278"/>
            <p14:sldId id="279"/>
            <p14:sldId id="285"/>
            <p14:sldId id="268"/>
            <p14:sldId id="300"/>
            <p14:sldId id="273"/>
            <p14:sldId id="284"/>
            <p14:sldId id="283"/>
          </p14:sldIdLst>
        </p14:section>
        <p14:section name="Result" id="{2DEB2F07-EB40-4FAA-B44D-8F4D2EC0A7E8}">
          <p14:sldIdLst>
            <p14:sldId id="301"/>
            <p14:sldId id="286"/>
            <p14:sldId id="292"/>
            <p14:sldId id="269"/>
          </p14:sldIdLst>
        </p14:section>
        <p14:section name="limitation and future work" id="{98BC4F19-AA08-4C79-8889-AD91676C9F11}">
          <p14:sldIdLst>
            <p14:sldId id="303"/>
            <p14:sldId id="288"/>
          </p14:sldIdLst>
        </p14:section>
        <p14:section name="conclusion" id="{9E6C54B6-84FC-46C4-B134-E51AD7C28B22}">
          <p14:sldIdLst>
            <p14:sldId id="302"/>
            <p14:sldId id="270"/>
          </p14:sldIdLst>
        </p14:section>
        <p14:section name="Ending scene" id="{16BC3D29-9CDE-4963-87F6-498BBB31C431}">
          <p14:sldIdLst>
            <p14:sldId id="259"/>
          </p14:sldIdLst>
        </p14:section>
        <p14:section name="misc; backup" id="{1C42A40D-97ED-4343-89B9-6A6084BE17B3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CH" initials="l" lastIdx="4" clrIdx="0">
    <p:extLst>
      <p:ext uri="{19B8F6BF-5375-455C-9EA6-DF929625EA0E}">
        <p15:presenceInfo xmlns:p15="http://schemas.microsoft.com/office/powerpoint/2012/main" userId="liang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7" autoAdjust="0"/>
    <p:restoredTop sz="88699" autoAdjust="0"/>
  </p:normalViewPr>
  <p:slideViewPr>
    <p:cSldViewPr snapToGrid="0">
      <p:cViewPr varScale="1">
        <p:scale>
          <a:sx n="90" d="100"/>
          <a:sy n="90" d="100"/>
        </p:scale>
        <p:origin x="246" y="90"/>
      </p:cViewPr>
      <p:guideLst/>
    </p:cSldViewPr>
  </p:slideViewPr>
  <p:outlineViewPr>
    <p:cViewPr>
      <p:scale>
        <a:sx n="33" d="100"/>
        <a:sy n="33" d="100"/>
      </p:scale>
      <p:origin x="0" y="-90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56"/>
    </p:cViewPr>
  </p:sorterViewPr>
  <p:notesViewPr>
    <p:cSldViewPr snapToGrid="0">
      <p:cViewPr varScale="1">
        <p:scale>
          <a:sx n="77" d="100"/>
          <a:sy n="77" d="100"/>
        </p:scale>
        <p:origin x="276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5T13:17:34.133" idx="4">
    <p:pos x="3027" y="1018"/>
    <p:text>感覺上這邊的內容可以放到Related work的最後一頁, 當作總結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3T20:05:46.598" idx="1">
    <p:pos x="4635" y="1179"/>
    <p:text>需要補充參考論文的資訊在投影片下方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9EA5D5C-258F-4D82-ACFD-D6316410CC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C5C33C-8F6A-464A-B89B-89C25D7E56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75B62-0957-4EB2-926C-85E882768743}" type="datetimeFigureOut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8EBE70E-B680-42D3-869E-5C4B66EBF3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7D8C6C-8B3E-4DFB-B054-AC14D2347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60A2A-6378-49CA-A747-8C25A51CF3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926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2136-48BD-4746-BB67-1337EE8670BC}" type="datetimeFigureOut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6F649-65B9-4B04-8B74-45DF35A3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12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目前沒有研究探索</a:t>
            </a:r>
            <a:r>
              <a:rPr lang="en-US" altLang="zh-TW" dirty="0"/>
              <a:t>finger-walking</a:t>
            </a:r>
            <a:r>
              <a:rPr lang="zh-TW" altLang="en-US" dirty="0"/>
              <a:t>在操作互</a:t>
            </a:r>
            <a:r>
              <a:rPr lang="en-US" altLang="zh-TW" dirty="0"/>
              <a:t>human avatar</a:t>
            </a:r>
            <a:r>
              <a:rPr lang="zh-TW" altLang="en-US" dirty="0"/>
              <a:t>的</a:t>
            </a:r>
            <a:r>
              <a:rPr lang="en-US" altLang="zh-TW" dirty="0"/>
              <a:t>interface</a:t>
            </a:r>
            <a:r>
              <a:rPr lang="zh-TW" altLang="en-US" dirty="0"/>
              <a:t>上的潛力</a:t>
            </a:r>
            <a:endParaRPr lang="en-US" altLang="zh-TW" dirty="0"/>
          </a:p>
          <a:p>
            <a:r>
              <a:rPr lang="en-US" altLang="zh-TW" dirty="0"/>
              <a:t>How to improve the immersive experience in gaming? </a:t>
            </a:r>
            <a:r>
              <a:rPr lang="en-US" altLang="zh-TW" dirty="0">
                <a:sym typeface="Wingdings" panose="05000000000000000000" pitchFamily="2" charset="2"/>
              </a:rPr>
              <a:t> embody, but why? And how? </a:t>
            </a:r>
            <a:endParaRPr lang="en-US" altLang="zh-TW" dirty="0"/>
          </a:p>
          <a:p>
            <a:r>
              <a:rPr lang="en-US" altLang="zh-TW" dirty="0"/>
              <a:t>What’s Embodied interaction? what’s embody?</a:t>
            </a:r>
          </a:p>
          <a:p>
            <a:r>
              <a:rPr lang="en-US" altLang="zh-TW" dirty="0"/>
              <a:t>Why using finger-walking?</a:t>
            </a:r>
          </a:p>
          <a:p>
            <a:r>
              <a:rPr lang="en-US" altLang="zh-TW" dirty="0"/>
              <a:t>Why only using hand, but not using body? </a:t>
            </a:r>
          </a:p>
          <a:p>
            <a:r>
              <a:rPr lang="en-US" altLang="zh-TW" dirty="0"/>
              <a:t>Why controlling human avatar?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958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Body performance</a:t>
            </a:r>
            <a:r>
              <a:rPr lang="zh-TW" altLang="en-US" dirty="0"/>
              <a:t>操作</a:t>
            </a:r>
            <a:r>
              <a:rPr lang="en-US" altLang="zh-TW" dirty="0"/>
              <a:t>human avatar</a:t>
            </a:r>
            <a:r>
              <a:rPr lang="zh-TW" altLang="en-US" dirty="0"/>
              <a:t>大多會屬於</a:t>
            </a:r>
            <a:r>
              <a:rPr lang="en-US" altLang="zh-TW" dirty="0"/>
              <a:t>mimicking</a:t>
            </a:r>
            <a:r>
              <a:rPr lang="zh-TW" altLang="en-US" dirty="0"/>
              <a:t>為主</a:t>
            </a:r>
            <a:r>
              <a:rPr lang="en-US" altLang="zh-TW" dirty="0"/>
              <a:t>, </a:t>
            </a:r>
            <a:r>
              <a:rPr lang="zh-TW" altLang="en-US" dirty="0"/>
              <a:t>因為兩者的骨架結構幾乎相同</a:t>
            </a:r>
            <a:r>
              <a:rPr lang="en-US" altLang="zh-TW" dirty="0"/>
              <a:t>, </a:t>
            </a:r>
            <a:r>
              <a:rPr lang="zh-TW" altLang="en-US" dirty="0"/>
              <a:t>並且在</a:t>
            </a:r>
            <a:r>
              <a:rPr lang="en-US" altLang="zh-TW" dirty="0"/>
              <a:t>mapping</a:t>
            </a:r>
            <a:r>
              <a:rPr lang="zh-TW" altLang="en-US" dirty="0"/>
              <a:t>上又是</a:t>
            </a:r>
            <a:r>
              <a:rPr lang="en-US" altLang="zh-TW" dirty="0"/>
              <a:t>one-to-one mapping. </a:t>
            </a:r>
          </a:p>
          <a:p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很自然的以</a:t>
            </a:r>
            <a:r>
              <a:rPr lang="en-US" altLang="zh-TW" dirty="0"/>
              <a:t>”</a:t>
            </a:r>
            <a:r>
              <a:rPr lang="zh-TW" altLang="en-US" dirty="0"/>
              <a:t>模仿</a:t>
            </a:r>
            <a:r>
              <a:rPr lang="en-US" altLang="zh-TW" dirty="0"/>
              <a:t>”</a:t>
            </a:r>
            <a:r>
              <a:rPr lang="zh-TW" altLang="en-US" dirty="0"/>
              <a:t>的方式操控虛擬腳色做出動作</a:t>
            </a:r>
            <a:endParaRPr lang="en-US" altLang="zh-TW" dirty="0"/>
          </a:p>
          <a:p>
            <a:r>
              <a:rPr lang="zh-TW" altLang="en-US" dirty="0"/>
              <a:t>這樣的優勢在於</a:t>
            </a:r>
            <a:r>
              <a:rPr lang="en-US" altLang="zh-TW" dirty="0"/>
              <a:t>, </a:t>
            </a:r>
            <a:r>
              <a:rPr lang="zh-TW" altLang="en-US" dirty="0"/>
              <a:t>可以提供較高的</a:t>
            </a:r>
            <a:r>
              <a:rPr lang="en-US" altLang="zh-TW" dirty="0"/>
              <a:t>sense of embodiment, </a:t>
            </a:r>
            <a:r>
              <a:rPr lang="zh-TW" altLang="en-US" dirty="0"/>
              <a:t>相較於其他兩種</a:t>
            </a:r>
            <a:r>
              <a:rPr lang="en-US" altLang="zh-TW" dirty="0"/>
              <a:t>interface</a:t>
            </a:r>
          </a:p>
          <a:p>
            <a:r>
              <a:rPr lang="zh-TW" altLang="en-US" dirty="0"/>
              <a:t>以操控人形生物而言</a:t>
            </a:r>
            <a:r>
              <a:rPr lang="en-US" altLang="zh-TW" dirty="0"/>
              <a:t>, direct mapping</a:t>
            </a:r>
            <a:r>
              <a:rPr lang="zh-TW" altLang="en-US" dirty="0"/>
              <a:t>提供最</a:t>
            </a:r>
            <a:r>
              <a:rPr lang="en-US" altLang="zh-TW" dirty="0"/>
              <a:t>intuitive</a:t>
            </a:r>
            <a:r>
              <a:rPr lang="zh-TW" altLang="en-US" dirty="0"/>
              <a:t>以及最佳的操作體驗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目前有一部分有趣的研究的目標是</a:t>
            </a:r>
            <a:r>
              <a:rPr lang="en-US" altLang="zh-TW" dirty="0"/>
              <a:t>, </a:t>
            </a:r>
            <a:r>
              <a:rPr lang="zh-TW" altLang="en-US" dirty="0"/>
              <a:t>如何在不影響操作體驗的情況下</a:t>
            </a:r>
            <a:r>
              <a:rPr lang="en-US" altLang="zh-TW" dirty="0"/>
              <a:t>, </a:t>
            </a:r>
            <a:r>
              <a:rPr lang="zh-TW" altLang="en-US" dirty="0"/>
              <a:t>減少輸出的</a:t>
            </a:r>
            <a:r>
              <a:rPr lang="en-US" altLang="zh-TW" dirty="0"/>
              <a:t>motion</a:t>
            </a:r>
            <a:r>
              <a:rPr lang="zh-TW" altLang="en-US" dirty="0"/>
              <a:t>品質下降或是</a:t>
            </a:r>
            <a:r>
              <a:rPr lang="en-US" altLang="zh-TW" dirty="0"/>
              <a:t>avatar</a:t>
            </a:r>
            <a:r>
              <a:rPr lang="zh-TW" altLang="en-US" dirty="0"/>
              <a:t>動作不理想導致的</a:t>
            </a:r>
            <a:r>
              <a:rPr lang="en-US" altLang="zh-TW" dirty="0"/>
              <a:t>embodiment</a:t>
            </a:r>
            <a:r>
              <a:rPr lang="zh-TW" altLang="en-US" dirty="0"/>
              <a:t>下降</a:t>
            </a:r>
            <a:endParaRPr lang="en-US" altLang="zh-TW" dirty="0"/>
          </a:p>
          <a:p>
            <a:r>
              <a:rPr lang="zh-TW" altLang="en-US" dirty="0"/>
              <a:t>這種</a:t>
            </a:r>
            <a:r>
              <a:rPr lang="en-US" altLang="zh-TW" dirty="0"/>
              <a:t>”</a:t>
            </a:r>
            <a:r>
              <a:rPr lang="zh-TW" altLang="en-US" dirty="0"/>
              <a:t>指操作部分</a:t>
            </a:r>
            <a:r>
              <a:rPr lang="en-US" altLang="zh-TW" dirty="0"/>
              <a:t>joints/body parts, </a:t>
            </a:r>
            <a:r>
              <a:rPr lang="zh-TW" altLang="en-US" dirty="0"/>
              <a:t>再用</a:t>
            </a:r>
            <a:r>
              <a:rPr lang="en-US" altLang="zh-TW" dirty="0"/>
              <a:t>example animation</a:t>
            </a:r>
            <a:r>
              <a:rPr lang="zh-TW" altLang="en-US" dirty="0"/>
              <a:t>來補正</a:t>
            </a:r>
            <a:r>
              <a:rPr lang="en-US" altLang="zh-TW" dirty="0"/>
              <a:t>”</a:t>
            </a:r>
            <a:r>
              <a:rPr lang="zh-TW" altLang="en-US" dirty="0"/>
              <a:t>的想法會應用到我提出的方法當中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操控非人形生物則會需要程度不一的</a:t>
            </a:r>
            <a:r>
              <a:rPr lang="en-US" altLang="zh-TW" dirty="0"/>
              <a:t>retargeting.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21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為了解決</a:t>
            </a:r>
            <a:r>
              <a:rPr lang="en-US" altLang="zh-TW" dirty="0"/>
              <a:t>body performance</a:t>
            </a:r>
            <a:r>
              <a:rPr lang="zh-TW" altLang="en-US" dirty="0"/>
              <a:t>的問題</a:t>
            </a:r>
            <a:r>
              <a:rPr lang="en-US" altLang="zh-TW" dirty="0"/>
              <a:t>, </a:t>
            </a:r>
            <a:r>
              <a:rPr lang="zh-TW" altLang="en-US" dirty="0"/>
              <a:t>有一些研究轉向</a:t>
            </a:r>
            <a:r>
              <a:rPr lang="en-US" altLang="zh-TW" dirty="0"/>
              <a:t>hand-held devices, </a:t>
            </a:r>
            <a:r>
              <a:rPr lang="zh-TW" altLang="en-US" dirty="0"/>
              <a:t>也可以稱為</a:t>
            </a:r>
            <a:r>
              <a:rPr lang="en-US" altLang="zh-TW" dirty="0"/>
              <a:t>tangible user interface. </a:t>
            </a:r>
          </a:p>
          <a:p>
            <a:r>
              <a:rPr lang="zh-TW" altLang="en-US" dirty="0"/>
              <a:t>也就是透過實體物體與數位的資訊互動</a:t>
            </a:r>
            <a:r>
              <a:rPr lang="en-US" altLang="zh-TW" dirty="0"/>
              <a:t>, </a:t>
            </a:r>
            <a:r>
              <a:rPr lang="zh-TW" altLang="en-US" dirty="0"/>
              <a:t>與我的題目相關的研究會是</a:t>
            </a:r>
            <a:r>
              <a:rPr lang="en-US" altLang="zh-TW" dirty="0"/>
              <a:t>”</a:t>
            </a:r>
            <a:r>
              <a:rPr lang="zh-TW" altLang="en-US" dirty="0"/>
              <a:t>使用甚麼實體的物體與虛擬的</a:t>
            </a:r>
            <a:r>
              <a:rPr lang="en-US" altLang="zh-TW" dirty="0"/>
              <a:t>avatar</a:t>
            </a:r>
            <a:r>
              <a:rPr lang="zh-TW" altLang="en-US" dirty="0"/>
              <a:t>互動</a:t>
            </a:r>
            <a:r>
              <a:rPr lang="en-US" altLang="zh-TW" dirty="0"/>
              <a:t>” . </a:t>
            </a:r>
          </a:p>
          <a:p>
            <a:r>
              <a:rPr lang="zh-TW" altLang="en-US" dirty="0"/>
              <a:t>這些物體只要設計成手可以掌握的大小</a:t>
            </a:r>
            <a:r>
              <a:rPr lang="en-US" altLang="zh-TW" dirty="0"/>
              <a:t>, </a:t>
            </a:r>
            <a:r>
              <a:rPr lang="zh-TW" altLang="en-US" dirty="0"/>
              <a:t>就能夠解決</a:t>
            </a:r>
            <a:r>
              <a:rPr lang="en-US" altLang="zh-TW" dirty="0"/>
              <a:t>body performance</a:t>
            </a:r>
            <a:r>
              <a:rPr lang="zh-TW" altLang="en-US" dirty="0"/>
              <a:t>的</a:t>
            </a:r>
            <a:r>
              <a:rPr lang="en-US" altLang="zh-TW" dirty="0"/>
              <a:t>physical effort</a:t>
            </a:r>
            <a:r>
              <a:rPr lang="zh-TW" altLang="en-US" dirty="0"/>
              <a:t>問題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但是</a:t>
            </a:r>
            <a:r>
              <a:rPr lang="en-US" altLang="zh-TW" dirty="0"/>
              <a:t>, </a:t>
            </a:r>
            <a:r>
              <a:rPr lang="zh-TW" altLang="en-US" dirty="0"/>
              <a:t>這些物理裝置往往是特殊的結構</a:t>
            </a:r>
            <a:r>
              <a:rPr lang="en-US" altLang="zh-TW" dirty="0"/>
              <a:t>, </a:t>
            </a:r>
            <a:r>
              <a:rPr lang="zh-TW" altLang="en-US" dirty="0"/>
              <a:t>所以對於一般使用者來說取得不會那麼容易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還有</a:t>
            </a:r>
            <a:r>
              <a:rPr lang="en-US" altLang="zh-TW" dirty="0"/>
              <a:t>, </a:t>
            </a:r>
            <a:r>
              <a:rPr lang="zh-TW" altLang="en-US" dirty="0"/>
              <a:t>使用者變成是藉由操作這個實體物體</a:t>
            </a:r>
            <a:r>
              <a:rPr lang="en-US" altLang="zh-TW" dirty="0"/>
              <a:t>, </a:t>
            </a:r>
            <a:r>
              <a:rPr lang="zh-TW" altLang="en-US" dirty="0"/>
              <a:t>來操作虛擬的腳色</a:t>
            </a:r>
            <a:r>
              <a:rPr lang="en-US" altLang="zh-TW" dirty="0"/>
              <a:t>, </a:t>
            </a:r>
            <a:r>
              <a:rPr lang="zh-TW" altLang="en-US" dirty="0"/>
              <a:t>這種兩層式</a:t>
            </a:r>
            <a:r>
              <a:rPr lang="en-US" altLang="zh-TW" dirty="0"/>
              <a:t>, </a:t>
            </a:r>
            <a:r>
              <a:rPr lang="zh-TW" altLang="en-US" dirty="0"/>
              <a:t>隔層的操作模式</a:t>
            </a:r>
            <a:r>
              <a:rPr lang="en-US" altLang="zh-TW" dirty="0"/>
              <a:t>, </a:t>
            </a:r>
            <a:r>
              <a:rPr lang="zh-TW" altLang="en-US" dirty="0"/>
              <a:t>大大降低了</a:t>
            </a:r>
            <a:r>
              <a:rPr lang="en-US" altLang="zh-TW" dirty="0"/>
              <a:t>embodiment.  </a:t>
            </a:r>
          </a:p>
          <a:p>
            <a:r>
              <a:rPr lang="zh-TW" altLang="en-US" dirty="0"/>
              <a:t>接下來</a:t>
            </a:r>
            <a:r>
              <a:rPr lang="en-US" altLang="zh-TW" dirty="0"/>
              <a:t>, </a:t>
            </a:r>
            <a:r>
              <a:rPr lang="zh-TW" altLang="en-US" dirty="0"/>
              <a:t>我們來看一下有哪一些研究提出有趣的</a:t>
            </a:r>
            <a:r>
              <a:rPr lang="en-US" altLang="zh-TW" dirty="0"/>
              <a:t>TUI</a:t>
            </a:r>
            <a:r>
              <a:rPr lang="zh-TW" altLang="en-US" dirty="0"/>
              <a:t>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521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基本上所有</a:t>
            </a:r>
            <a:r>
              <a:rPr lang="en-US" altLang="zh-TW" dirty="0"/>
              <a:t>hand-held devices</a:t>
            </a:r>
            <a:r>
              <a:rPr lang="zh-TW" altLang="en-US" dirty="0"/>
              <a:t>都會屬於</a:t>
            </a:r>
            <a:r>
              <a:rPr lang="en-US" altLang="zh-TW" dirty="0"/>
              <a:t>controlling interface, </a:t>
            </a:r>
            <a:r>
              <a:rPr lang="zh-TW" altLang="en-US" dirty="0"/>
              <a:t>因為對於使用者而言都是使用</a:t>
            </a:r>
            <a:r>
              <a:rPr lang="en-US" altLang="zh-TW" dirty="0"/>
              <a:t>”</a:t>
            </a:r>
            <a:r>
              <a:rPr lang="zh-TW" altLang="en-US" dirty="0"/>
              <a:t>身外之物</a:t>
            </a:r>
            <a:r>
              <a:rPr lang="en-US" altLang="zh-TW" dirty="0"/>
              <a:t>”</a:t>
            </a:r>
            <a:r>
              <a:rPr lang="zh-TW" altLang="en-US" dirty="0"/>
              <a:t>操作</a:t>
            </a:r>
            <a:r>
              <a:rPr lang="en-US" altLang="zh-TW" dirty="0"/>
              <a:t>virtual avatar </a:t>
            </a:r>
          </a:p>
          <a:p>
            <a:r>
              <a:rPr lang="en-US" altLang="zh-TW" dirty="0"/>
              <a:t>Layering approach</a:t>
            </a:r>
            <a:r>
              <a:rPr lang="zh-TW" altLang="en-US" dirty="0"/>
              <a:t>就是為了解決</a:t>
            </a:r>
            <a:r>
              <a:rPr lang="en-US" altLang="zh-TW" dirty="0"/>
              <a:t>lower degree of freedom input</a:t>
            </a:r>
            <a:r>
              <a:rPr lang="zh-TW" altLang="en-US" dirty="0"/>
              <a:t>要控制</a:t>
            </a:r>
            <a:r>
              <a:rPr lang="en-US" altLang="zh-TW" dirty="0"/>
              <a:t>high DoF output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有趣的點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Hinton </a:t>
            </a:r>
            <a:r>
              <a:rPr lang="zh-TW" altLang="en-US" dirty="0"/>
              <a:t>也有發這個領域的論文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100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真的是最完美的解法了嗎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先來看看其他人的研究吧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28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除了根據使用的是額外的物體或是身體作為分類</a:t>
            </a:r>
            <a:r>
              <a:rPr lang="en-US" altLang="zh-TW" dirty="0"/>
              <a:t>interface</a:t>
            </a:r>
            <a:r>
              <a:rPr lang="zh-TW" altLang="en-US" dirty="0"/>
              <a:t>之外</a:t>
            </a:r>
            <a:r>
              <a:rPr lang="en-US" altLang="zh-TW" dirty="0"/>
              <a:t>, </a:t>
            </a:r>
            <a:r>
              <a:rPr lang="zh-TW" altLang="en-US" dirty="0"/>
              <a:t>還有另一種分類</a:t>
            </a:r>
            <a:r>
              <a:rPr lang="en-US" altLang="zh-TW" dirty="0"/>
              <a:t>interface</a:t>
            </a:r>
            <a:r>
              <a:rPr lang="zh-TW" altLang="en-US" dirty="0"/>
              <a:t>的方式 </a:t>
            </a:r>
            <a:endParaRPr lang="en-US" altLang="zh-TW" dirty="0"/>
          </a:p>
          <a:p>
            <a:r>
              <a:rPr lang="zh-TW" altLang="en-US" dirty="0"/>
              <a:t>區分方式是</a:t>
            </a:r>
            <a:r>
              <a:rPr lang="en-US" altLang="zh-TW" dirty="0"/>
              <a:t>, </a:t>
            </a:r>
            <a:r>
              <a:rPr lang="zh-TW" altLang="en-US" dirty="0"/>
              <a:t>對於</a:t>
            </a:r>
            <a:r>
              <a:rPr lang="en-US" altLang="zh-TW" dirty="0"/>
              <a:t>user</a:t>
            </a:r>
            <a:r>
              <a:rPr lang="zh-TW" altLang="en-US" dirty="0"/>
              <a:t>而言</a:t>
            </a:r>
            <a:r>
              <a:rPr lang="en-US" altLang="zh-TW" dirty="0"/>
              <a:t>, </a:t>
            </a:r>
            <a:r>
              <a:rPr lang="zh-TW" altLang="en-US" dirty="0"/>
              <a:t>他是以甚麼角度操控</a:t>
            </a:r>
            <a:r>
              <a:rPr lang="en-US" altLang="zh-TW" dirty="0"/>
              <a:t>virtual avatar</a:t>
            </a:r>
          </a:p>
          <a:p>
            <a:r>
              <a:rPr lang="en-US" altLang="zh-TW" dirty="0"/>
              <a:t>Controlling</a:t>
            </a:r>
            <a:r>
              <a:rPr lang="zh-TW" altLang="en-US" dirty="0"/>
              <a:t>是以第三人稱的視角</a:t>
            </a:r>
            <a:r>
              <a:rPr lang="en-US" altLang="zh-TW" dirty="0"/>
              <a:t>, </a:t>
            </a:r>
            <a:r>
              <a:rPr lang="zh-TW" altLang="en-US" dirty="0"/>
              <a:t>操作</a:t>
            </a:r>
            <a:r>
              <a:rPr lang="en-US" altLang="zh-TW" dirty="0"/>
              <a:t>avatar</a:t>
            </a:r>
            <a:r>
              <a:rPr lang="zh-TW" altLang="en-US" dirty="0"/>
              <a:t>的動作</a:t>
            </a:r>
            <a:r>
              <a:rPr lang="en-US" altLang="zh-TW" dirty="0"/>
              <a:t>. </a:t>
            </a:r>
            <a:r>
              <a:rPr lang="zh-TW" altLang="en-US" dirty="0"/>
              <a:t>會想要針對特殊的部位的動作</a:t>
            </a:r>
            <a:r>
              <a:rPr lang="en-US" altLang="zh-TW" dirty="0"/>
              <a:t>, </a:t>
            </a:r>
            <a:r>
              <a:rPr lang="zh-TW" altLang="en-US" dirty="0"/>
              <a:t>做細部的調整  </a:t>
            </a:r>
            <a:endParaRPr lang="en-US" altLang="zh-TW" dirty="0"/>
          </a:p>
          <a:p>
            <a:r>
              <a:rPr lang="en-US" altLang="zh-TW" dirty="0"/>
              <a:t>Mimicking</a:t>
            </a:r>
            <a:r>
              <a:rPr lang="zh-TW" altLang="en-US" dirty="0"/>
              <a:t>還是以第一人稱的視角</a:t>
            </a:r>
            <a:r>
              <a:rPr lang="en-US" altLang="zh-TW" dirty="0"/>
              <a:t>, </a:t>
            </a:r>
            <a:r>
              <a:rPr lang="zh-TW" altLang="en-US" dirty="0"/>
              <a:t>把</a:t>
            </a:r>
            <a:r>
              <a:rPr lang="en-US" altLang="zh-TW" dirty="0"/>
              <a:t>avatar</a:t>
            </a:r>
            <a:r>
              <a:rPr lang="zh-TW" altLang="en-US" dirty="0"/>
              <a:t>是回身體的延伸</a:t>
            </a:r>
            <a:r>
              <a:rPr lang="en-US" altLang="zh-TW" dirty="0"/>
              <a:t>, avatar</a:t>
            </a:r>
            <a:r>
              <a:rPr lang="zh-TW" altLang="en-US" dirty="0"/>
              <a:t>就是身體的一部份</a:t>
            </a:r>
            <a:r>
              <a:rPr lang="en-US" altLang="zh-TW" dirty="0"/>
              <a:t>, </a:t>
            </a:r>
            <a:r>
              <a:rPr lang="zh-TW" altLang="en-US" dirty="0"/>
              <a:t>操作</a:t>
            </a:r>
            <a:r>
              <a:rPr lang="en-US" altLang="zh-TW" dirty="0"/>
              <a:t>avatar</a:t>
            </a:r>
            <a:r>
              <a:rPr lang="zh-TW" altLang="en-US" dirty="0"/>
              <a:t>等同操作自己的身體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mimicking</a:t>
            </a:r>
            <a:r>
              <a:rPr lang="zh-TW" altLang="en-US" dirty="0"/>
              <a:t>有個優勢在於</a:t>
            </a:r>
            <a:r>
              <a:rPr lang="en-US" altLang="zh-TW" dirty="0"/>
              <a:t>embodiment, </a:t>
            </a:r>
            <a:r>
              <a:rPr lang="zh-TW" altLang="en-US" dirty="0"/>
              <a:t>因為</a:t>
            </a:r>
            <a:r>
              <a:rPr lang="en-US" altLang="zh-TW" dirty="0"/>
              <a:t>user</a:t>
            </a:r>
            <a:r>
              <a:rPr lang="zh-TW" altLang="en-US" dirty="0"/>
              <a:t>會將</a:t>
            </a:r>
            <a:r>
              <a:rPr lang="en-US" altLang="zh-TW" dirty="0"/>
              <a:t>avatar</a:t>
            </a:r>
            <a:r>
              <a:rPr lang="zh-TW" altLang="en-US" dirty="0"/>
              <a:t>是為自己的身體一部份</a:t>
            </a:r>
            <a:r>
              <a:rPr lang="en-US" altLang="zh-TW" dirty="0"/>
              <a:t>, </a:t>
            </a:r>
            <a:r>
              <a:rPr lang="zh-TW" altLang="en-US" dirty="0"/>
              <a:t>對於沉浸式體驗的應用是有幫助的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860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Hand performance</a:t>
            </a:r>
            <a:r>
              <a:rPr lang="zh-TW" altLang="en-US" dirty="0"/>
              <a:t>則有些屬於</a:t>
            </a:r>
            <a:r>
              <a:rPr lang="en-US" altLang="zh-TW" dirty="0"/>
              <a:t>mimicking interface, </a:t>
            </a:r>
            <a:r>
              <a:rPr lang="zh-TW" altLang="en-US" dirty="0"/>
              <a:t>有些屬於</a:t>
            </a:r>
            <a:r>
              <a:rPr lang="en-US" altLang="zh-TW" dirty="0"/>
              <a:t>controlling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35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Finger-walking is </a:t>
            </a:r>
            <a:r>
              <a:rPr lang="en-US" altLang="zh-TW" i="1" u="sng" dirty="0"/>
              <a:t>mimicking</a:t>
            </a:r>
            <a:r>
              <a:rPr lang="en-US" altLang="zh-TW" u="sng" dirty="0"/>
              <a:t> interface</a:t>
            </a:r>
            <a:r>
              <a:rPr lang="en-US" altLang="zh-TW" dirty="0"/>
              <a:t> </a:t>
            </a:r>
            <a:r>
              <a:rPr lang="zh-TW" altLang="en-US" dirty="0"/>
              <a:t>所以可以保留一部份的</a:t>
            </a:r>
            <a:r>
              <a:rPr lang="en-US" altLang="zh-TW" dirty="0"/>
              <a:t>embodiment </a:t>
            </a:r>
          </a:p>
          <a:p>
            <a:r>
              <a:rPr lang="zh-TW" altLang="en-US" dirty="0"/>
              <a:t>前面的研究有進行</a:t>
            </a:r>
            <a:r>
              <a:rPr lang="en-US" altLang="zh-TW" dirty="0"/>
              <a:t>user study,</a:t>
            </a:r>
            <a:r>
              <a:rPr lang="zh-TW" altLang="en-US" dirty="0"/>
              <a:t> 得到結論是</a:t>
            </a:r>
            <a:r>
              <a:rPr lang="en-US" altLang="zh-TW" dirty="0"/>
              <a:t>finger-walking</a:t>
            </a:r>
            <a:r>
              <a:rPr lang="zh-TW" altLang="en-US" dirty="0"/>
              <a:t>是最多</a:t>
            </a:r>
            <a:r>
              <a:rPr lang="en-US" altLang="zh-TW" dirty="0"/>
              <a:t>user prefer</a:t>
            </a:r>
            <a:r>
              <a:rPr lang="zh-TW" altLang="en-US" dirty="0"/>
              <a:t>的表演方式</a:t>
            </a:r>
            <a:r>
              <a:rPr lang="en-US" altLang="zh-TW" dirty="0"/>
              <a:t>, </a:t>
            </a:r>
            <a:r>
              <a:rPr lang="zh-TW" altLang="en-US" dirty="0"/>
              <a:t>並且是第一直覺想到的操控</a:t>
            </a:r>
            <a:r>
              <a:rPr lang="en-US" altLang="zh-TW" dirty="0"/>
              <a:t>virtual human avatar</a:t>
            </a:r>
            <a:r>
              <a:rPr lang="zh-TW" altLang="en-US" dirty="0"/>
              <a:t>的方式 </a:t>
            </a:r>
            <a:endParaRPr lang="en-US" altLang="zh-TW" dirty="0"/>
          </a:p>
          <a:p>
            <a:r>
              <a:rPr lang="zh-TW" altLang="en-US" dirty="0"/>
              <a:t>我們想要探索</a:t>
            </a:r>
            <a:r>
              <a:rPr lang="en-US" altLang="zh-TW" dirty="0"/>
              <a:t>finger-walking</a:t>
            </a:r>
            <a:r>
              <a:rPr lang="zh-TW" altLang="en-US" dirty="0"/>
              <a:t>還有沒有更多的可能性</a:t>
            </a:r>
            <a:endParaRPr lang="en-US" altLang="zh-TW" dirty="0"/>
          </a:p>
          <a:p>
            <a:r>
              <a:rPr lang="zh-TW" altLang="en-US" dirty="0"/>
              <a:t>並且解除之前的研究造成的限制</a:t>
            </a:r>
            <a:r>
              <a:rPr lang="en-US" altLang="zh-TW" dirty="0"/>
              <a:t>, e.g. </a:t>
            </a:r>
            <a:r>
              <a:rPr lang="zh-TW" altLang="en-US" dirty="0"/>
              <a:t>必須與平面接觸</a:t>
            </a:r>
            <a:r>
              <a:rPr lang="en-US" altLang="zh-TW" dirty="0"/>
              <a:t>, Euler angle</a:t>
            </a:r>
            <a:r>
              <a:rPr lang="zh-TW" altLang="en-US" dirty="0"/>
              <a:t>會造成的</a:t>
            </a:r>
            <a:r>
              <a:rPr lang="en-US" altLang="zh-TW" dirty="0"/>
              <a:t>non-desired animation.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067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決定</a:t>
            </a:r>
            <a:r>
              <a:rPr lang="en-US" altLang="zh-TW" dirty="0"/>
              <a:t>finger-walking</a:t>
            </a:r>
            <a:r>
              <a:rPr lang="zh-TW" altLang="en-US" dirty="0"/>
              <a:t>作為操控的手段</a:t>
            </a:r>
            <a:r>
              <a:rPr lang="en-US" altLang="zh-TW" dirty="0"/>
              <a:t>, </a:t>
            </a:r>
            <a:r>
              <a:rPr lang="zh-TW" altLang="en-US" dirty="0"/>
              <a:t>就會出現底下幾個問題需要解答 </a:t>
            </a:r>
            <a:endParaRPr lang="en-US" altLang="zh-TW" dirty="0"/>
          </a:p>
          <a:p>
            <a:r>
              <a:rPr lang="en-US" altLang="zh-TW" dirty="0"/>
              <a:t>1. 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我們進行的一個</a:t>
            </a:r>
            <a:r>
              <a:rPr lang="en-US" altLang="zh-TW" dirty="0"/>
              <a:t>preliminary study, </a:t>
            </a:r>
            <a:r>
              <a:rPr lang="zh-TW" altLang="en-US" dirty="0"/>
              <a:t>解答</a:t>
            </a:r>
            <a:r>
              <a:rPr lang="en-US" altLang="zh-TW" dirty="0"/>
              <a:t>finger-walking</a:t>
            </a:r>
            <a:r>
              <a:rPr lang="zh-TW" altLang="en-US" dirty="0"/>
              <a:t>有哪一些種類的動作</a:t>
            </a:r>
            <a:r>
              <a:rPr lang="en-US" altLang="zh-TW" dirty="0"/>
              <a:t>, </a:t>
            </a:r>
          </a:p>
          <a:p>
            <a:r>
              <a:rPr lang="zh-TW" altLang="en-US" dirty="0"/>
              <a:t>以及哪一些</a:t>
            </a:r>
            <a:r>
              <a:rPr lang="en-US" altLang="zh-TW" dirty="0"/>
              <a:t>human avatar</a:t>
            </a:r>
            <a:r>
              <a:rPr lang="zh-TW" altLang="en-US" dirty="0"/>
              <a:t>的動作是使用者傾向於使用</a:t>
            </a:r>
            <a:r>
              <a:rPr lang="en-US" altLang="zh-TW" dirty="0"/>
              <a:t>finger-walking</a:t>
            </a:r>
            <a:r>
              <a:rPr lang="zh-TW" altLang="en-US" dirty="0"/>
              <a:t>表達的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除此之外</a:t>
            </a:r>
            <a:r>
              <a:rPr lang="en-US" altLang="zh-TW" dirty="0"/>
              <a:t>, </a:t>
            </a:r>
            <a:r>
              <a:rPr lang="zh-TW" altLang="en-US" dirty="0"/>
              <a:t>我們也設計</a:t>
            </a:r>
            <a:r>
              <a:rPr lang="en-US" altLang="zh-TW" dirty="0"/>
              <a:t>, </a:t>
            </a:r>
            <a:r>
              <a:rPr lang="zh-TW" altLang="en-US" dirty="0"/>
              <a:t>實做了一個從</a:t>
            </a:r>
            <a:r>
              <a:rPr lang="en-US" altLang="zh-TW" dirty="0"/>
              <a:t>finger-walking retarget motion</a:t>
            </a:r>
            <a:r>
              <a:rPr lang="zh-TW" altLang="en-US" dirty="0"/>
              <a:t>到</a:t>
            </a:r>
            <a:r>
              <a:rPr lang="en-US" altLang="zh-TW" dirty="0"/>
              <a:t>human avatar</a:t>
            </a:r>
            <a:r>
              <a:rPr lang="zh-TW" altLang="en-US" dirty="0"/>
              <a:t>身上的方法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935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主要目標</a:t>
            </a:r>
            <a:r>
              <a:rPr lang="en-US" altLang="zh-TW" dirty="0"/>
              <a:t>:</a:t>
            </a:r>
            <a:r>
              <a:rPr lang="zh-TW" altLang="en-US" dirty="0"/>
              <a:t> 探索哪一些種類的</a:t>
            </a:r>
            <a:r>
              <a:rPr lang="en-US" altLang="zh-TW" dirty="0"/>
              <a:t>human</a:t>
            </a:r>
            <a:r>
              <a:rPr lang="zh-TW" altLang="en-US" dirty="0"/>
              <a:t>動作會是</a:t>
            </a:r>
            <a:r>
              <a:rPr lang="en-US" altLang="zh-TW" dirty="0"/>
              <a:t>novice users</a:t>
            </a:r>
            <a:r>
              <a:rPr lang="zh-TW" altLang="en-US" dirty="0"/>
              <a:t>想要使用</a:t>
            </a:r>
            <a:r>
              <a:rPr lang="en-US" altLang="zh-TW" dirty="0"/>
              <a:t>finger-walking</a:t>
            </a:r>
            <a:r>
              <a:rPr lang="zh-TW" altLang="en-US" dirty="0"/>
              <a:t>來表演</a:t>
            </a:r>
            <a:r>
              <a:rPr lang="en-US" altLang="zh-TW" dirty="0"/>
              <a:t>/</a:t>
            </a:r>
            <a:r>
              <a:rPr lang="zh-TW" altLang="en-US" dirty="0"/>
              <a:t>代表的</a:t>
            </a:r>
            <a:endParaRPr lang="en-US" altLang="zh-TW" dirty="0"/>
          </a:p>
          <a:p>
            <a:r>
              <a:rPr lang="zh-TW" altLang="en-US" dirty="0"/>
              <a:t>還有探索到底</a:t>
            </a:r>
            <a:r>
              <a:rPr lang="en-US" altLang="zh-TW" dirty="0"/>
              <a:t>finger-walking</a:t>
            </a:r>
            <a:r>
              <a:rPr lang="zh-TW" altLang="en-US" dirty="0"/>
              <a:t>會有哪一些動作</a:t>
            </a:r>
            <a:r>
              <a:rPr lang="en-US" altLang="zh-TW" dirty="0"/>
              <a:t>, </a:t>
            </a:r>
            <a:r>
              <a:rPr lang="zh-TW" altLang="en-US" dirty="0"/>
              <a:t>我們就可以將這些動作種類實做到我們的</a:t>
            </a:r>
            <a:r>
              <a:rPr lang="en-US" altLang="zh-TW" dirty="0"/>
              <a:t>prototype</a:t>
            </a:r>
            <a:r>
              <a:rPr lang="zh-TW" altLang="en-US" dirty="0"/>
              <a:t>系統當中</a:t>
            </a:r>
            <a:endParaRPr lang="en-US" altLang="zh-TW" dirty="0"/>
          </a:p>
          <a:p>
            <a:r>
              <a:rPr lang="zh-TW" altLang="en-US" dirty="0"/>
              <a:t>緣由</a:t>
            </a:r>
            <a:r>
              <a:rPr lang="en-US" altLang="zh-TW" dirty="0"/>
              <a:t>:</a:t>
            </a:r>
            <a:r>
              <a:rPr lang="zh-TW" altLang="en-US" dirty="0"/>
              <a:t> 先前的研究</a:t>
            </a:r>
            <a:r>
              <a:rPr lang="en-US" altLang="zh-TW" dirty="0"/>
              <a:t>[finger walking]</a:t>
            </a:r>
            <a:r>
              <a:rPr lang="zh-TW" altLang="en-US" dirty="0"/>
              <a:t>只有探索少量的</a:t>
            </a:r>
            <a:r>
              <a:rPr lang="en-US" altLang="zh-TW" dirty="0"/>
              <a:t>human avatar’s locomotion</a:t>
            </a:r>
            <a:r>
              <a:rPr lang="zh-TW" altLang="en-US" dirty="0"/>
              <a:t>作為操作的目標</a:t>
            </a:r>
            <a:endParaRPr lang="en-US" altLang="zh-TW" dirty="0"/>
          </a:p>
          <a:p>
            <a:r>
              <a:rPr lang="en-US" altLang="zh-TW" dirty="0"/>
              <a:t>Finger-walking</a:t>
            </a:r>
            <a:r>
              <a:rPr lang="zh-TW" altLang="en-US" dirty="0"/>
              <a:t>是不是真的適合表達很多動作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6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有近半數的動作是適合使用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表達的</a:t>
            </a:r>
            <a:r>
              <a:rPr lang="en-US" altLang="zh-TW" dirty="0"/>
              <a:t>, </a:t>
            </a:r>
            <a:r>
              <a:rPr lang="zh-TW" altLang="en-US" dirty="0"/>
              <a:t>代表它的應用範圍是廣泛的</a:t>
            </a:r>
            <a:endParaRPr lang="en-US" altLang="zh-TW" dirty="0"/>
          </a:p>
          <a:p>
            <a:r>
              <a:rPr lang="zh-TW" altLang="en-US" dirty="0"/>
              <a:t>最特別的地方是</a:t>
            </a:r>
            <a:r>
              <a:rPr lang="en-US" altLang="zh-TW" dirty="0"/>
              <a:t>”stand”</a:t>
            </a:r>
            <a:r>
              <a:rPr lang="zh-TW" altLang="en-US" dirty="0"/>
              <a:t>以及</a:t>
            </a:r>
            <a:r>
              <a:rPr lang="en-US" altLang="zh-TW" dirty="0"/>
              <a:t>”single step”</a:t>
            </a:r>
            <a:r>
              <a:rPr lang="zh-TW" altLang="en-US" dirty="0"/>
              <a:t>類別的動作不適合使用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</a:t>
            </a:r>
            <a:endParaRPr lang="en-US" altLang="zh-TW" dirty="0"/>
          </a:p>
          <a:p>
            <a:r>
              <a:rPr lang="zh-TW" altLang="en-US" dirty="0"/>
              <a:t>分類的結果表格</a:t>
            </a:r>
            <a:r>
              <a:rPr lang="en-US" altLang="zh-TW" dirty="0"/>
              <a:t>, </a:t>
            </a:r>
            <a:r>
              <a:rPr lang="zh-TW" altLang="en-US" dirty="0"/>
              <a:t>以及對應的統計</a:t>
            </a:r>
            <a:r>
              <a:rPr lang="en-US" altLang="zh-TW" dirty="0"/>
              <a:t>bar chart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2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Ref: I'm in the Game: Embodied Puppet Interface Improves Avatar Control </a:t>
            </a:r>
          </a:p>
          <a:p>
            <a:r>
              <a:rPr lang="zh-TW" altLang="en-US" dirty="0"/>
              <a:t>需要一個說法</a:t>
            </a:r>
            <a:r>
              <a:rPr lang="en-US" altLang="zh-TW" dirty="0"/>
              <a:t>, </a:t>
            </a:r>
            <a:r>
              <a:rPr lang="zh-TW" altLang="en-US" dirty="0"/>
              <a:t>能夠說明</a:t>
            </a:r>
            <a:r>
              <a:rPr lang="en-US" altLang="zh-TW" dirty="0"/>
              <a:t>high dimension</a:t>
            </a:r>
            <a:r>
              <a:rPr lang="zh-TW" altLang="en-US" dirty="0"/>
              <a:t>的好處</a:t>
            </a:r>
            <a:r>
              <a:rPr lang="en-US" altLang="zh-TW" dirty="0"/>
              <a:t>, </a:t>
            </a:r>
            <a:r>
              <a:rPr lang="zh-TW" altLang="en-US" dirty="0"/>
              <a:t>例如</a:t>
            </a:r>
            <a:r>
              <a:rPr lang="en-US" altLang="zh-TW" dirty="0"/>
              <a:t>, </a:t>
            </a:r>
            <a:r>
              <a:rPr lang="zh-TW" altLang="en-US" dirty="0"/>
              <a:t>富有趣味性</a:t>
            </a:r>
            <a:r>
              <a:rPr lang="en-US" altLang="zh-TW" dirty="0"/>
              <a:t>, </a:t>
            </a:r>
            <a:r>
              <a:rPr lang="zh-TW" altLang="en-US" dirty="0"/>
              <a:t>富有</a:t>
            </a:r>
            <a:r>
              <a:rPr lang="en-US" altLang="zh-TW" dirty="0"/>
              <a:t>embodiment, … </a:t>
            </a:r>
          </a:p>
          <a:p>
            <a:r>
              <a:rPr lang="zh-TW" altLang="en-US" dirty="0"/>
              <a:t>需不需要真的把</a:t>
            </a:r>
            <a:r>
              <a:rPr lang="en-US" altLang="zh-TW" dirty="0"/>
              <a:t>embodiment</a:t>
            </a:r>
            <a:r>
              <a:rPr lang="zh-TW" altLang="en-US" dirty="0"/>
              <a:t>加進來</a:t>
            </a:r>
            <a:r>
              <a:rPr lang="en-US" altLang="zh-TW" dirty="0"/>
              <a:t>?</a:t>
            </a:r>
            <a:r>
              <a:rPr lang="zh-TW" altLang="en-US" dirty="0"/>
              <a:t> 還是把她當成配角</a:t>
            </a:r>
            <a:r>
              <a:rPr lang="en-US" altLang="zh-TW" dirty="0"/>
              <a:t>, </a:t>
            </a:r>
            <a:r>
              <a:rPr lang="zh-TW" altLang="en-US" dirty="0"/>
              <a:t>我提出自己的看法感覺上會比較好</a:t>
            </a:r>
            <a:r>
              <a:rPr lang="en-US" altLang="zh-TW" dirty="0"/>
              <a:t>?</a:t>
            </a:r>
            <a:r>
              <a:rPr lang="zh-TW" altLang="en-US" dirty="0"/>
              <a:t> 相關性與代表性</a:t>
            </a:r>
            <a:endParaRPr lang="en-US" altLang="zh-TW" dirty="0"/>
          </a:p>
          <a:p>
            <a:r>
              <a:rPr lang="en-US" altLang="zh-TW" dirty="0"/>
              <a:t>Embodiment</a:t>
            </a:r>
            <a:r>
              <a:rPr lang="zh-TW" altLang="en-US" dirty="0"/>
              <a:t>部分就可以將</a:t>
            </a:r>
            <a:r>
              <a:rPr lang="en-US" altLang="zh-TW" dirty="0"/>
              <a:t>[miniature haptics]</a:t>
            </a:r>
            <a:r>
              <a:rPr lang="zh-TW" altLang="en-US" dirty="0"/>
              <a:t>拿出來說明 </a:t>
            </a:r>
            <a:endParaRPr lang="en-US" altLang="zh-TW" dirty="0"/>
          </a:p>
          <a:p>
            <a:r>
              <a:rPr lang="zh-TW" altLang="en-US" dirty="0"/>
              <a:t>我們想要探索</a:t>
            </a:r>
            <a:r>
              <a:rPr lang="en-US" altLang="zh-TW" dirty="0"/>
              <a:t>finger-walking</a:t>
            </a:r>
            <a:r>
              <a:rPr lang="zh-TW" altLang="en-US" dirty="0"/>
              <a:t>是不是一個好的抽象化的</a:t>
            </a:r>
            <a:r>
              <a:rPr lang="en-US" altLang="zh-TW" dirty="0"/>
              <a:t>input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413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兩個重要的因素</a:t>
            </a:r>
            <a:r>
              <a:rPr lang="en-US" altLang="zh-TW" dirty="0"/>
              <a:t>, </a:t>
            </a:r>
            <a:r>
              <a:rPr lang="zh-TW" altLang="en-US" dirty="0"/>
              <a:t>讓</a:t>
            </a:r>
            <a:r>
              <a:rPr lang="en-US" altLang="zh-TW" dirty="0"/>
              <a:t>novice user</a:t>
            </a:r>
            <a:r>
              <a:rPr lang="zh-TW" altLang="en-US" dirty="0"/>
              <a:t>認為是適合使用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表達該動作 </a:t>
            </a:r>
            <a:endParaRPr lang="en-US" altLang="zh-TW" dirty="0"/>
          </a:p>
          <a:p>
            <a:r>
              <a:rPr lang="zh-TW" altLang="en-US" dirty="0"/>
              <a:t>只要是他認為自己身體上不好表達的困難動作</a:t>
            </a:r>
            <a:r>
              <a:rPr lang="en-US" altLang="zh-TW" dirty="0"/>
              <a:t>, </a:t>
            </a:r>
            <a:r>
              <a:rPr lang="zh-TW" altLang="en-US" dirty="0"/>
              <a:t>就會傾向使用替代的方式表達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825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我們額外發現使用者喜好的其他種類的</a:t>
            </a:r>
            <a:r>
              <a:rPr lang="en-US" altLang="zh-TW" dirty="0"/>
              <a:t>hand performance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157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最終我們選定了哪一些動作</a:t>
            </a:r>
            <a:r>
              <a:rPr lang="en-US" altLang="zh-TW" dirty="0"/>
              <a:t>, </a:t>
            </a:r>
            <a:r>
              <a:rPr lang="zh-TW" altLang="en-US" dirty="0"/>
              <a:t>作為代表動作實作在</a:t>
            </a:r>
            <a:r>
              <a:rPr lang="en-US" altLang="zh-TW" dirty="0"/>
              <a:t>application prototype </a:t>
            </a:r>
            <a:r>
              <a:rPr lang="zh-TW" altLang="en-US" dirty="0"/>
              <a:t>當中 </a:t>
            </a:r>
            <a:endParaRPr lang="en-US" altLang="zh-TW" dirty="0"/>
          </a:p>
          <a:p>
            <a:r>
              <a:rPr lang="zh-TW" altLang="en-US" dirty="0"/>
              <a:t>因為找不到適合</a:t>
            </a:r>
            <a:r>
              <a:rPr lang="en-US" altLang="zh-TW" dirty="0"/>
              <a:t>”cross finger”</a:t>
            </a:r>
            <a:r>
              <a:rPr lang="zh-TW" altLang="en-US" dirty="0"/>
              <a:t>的</a:t>
            </a:r>
            <a:r>
              <a:rPr lang="en-US" altLang="zh-TW" dirty="0"/>
              <a:t>human avatar action in the database [Mixamo] </a:t>
            </a:r>
          </a:p>
          <a:p>
            <a:r>
              <a:rPr lang="en-US" altLang="zh-TW" dirty="0"/>
              <a:t>“stand”</a:t>
            </a:r>
            <a:r>
              <a:rPr lang="zh-TW" altLang="en-US" dirty="0"/>
              <a:t>以及</a:t>
            </a:r>
            <a:r>
              <a:rPr lang="en-US" altLang="zh-TW" dirty="0"/>
              <a:t>”single step”</a:t>
            </a:r>
            <a:r>
              <a:rPr lang="zh-TW" altLang="en-US" dirty="0"/>
              <a:t>都不適合使用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156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這是我們提出的方法的整體流程</a:t>
            </a:r>
            <a:r>
              <a:rPr lang="en-US" altLang="zh-TW" dirty="0"/>
              <a:t>. </a:t>
            </a:r>
            <a:r>
              <a:rPr lang="zh-TW" altLang="en-US" dirty="0"/>
              <a:t>太多細節</a:t>
            </a:r>
            <a:r>
              <a:rPr lang="en-US" altLang="zh-TW" dirty="0"/>
              <a:t>,</a:t>
            </a:r>
            <a:r>
              <a:rPr lang="zh-TW" altLang="en-US" dirty="0"/>
              <a:t> 所以在下一張投影片抽象化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921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上半段是</a:t>
            </a:r>
            <a:r>
              <a:rPr lang="en-US" altLang="zh-TW" dirty="0"/>
              <a:t>preprocessing stage </a:t>
            </a:r>
          </a:p>
          <a:p>
            <a:r>
              <a:rPr lang="zh-TW" altLang="en-US" dirty="0"/>
              <a:t>下半段是</a:t>
            </a:r>
            <a:r>
              <a:rPr lang="en-US" altLang="zh-TW" dirty="0"/>
              <a:t>testing stage, </a:t>
            </a:r>
            <a:r>
              <a:rPr lang="zh-TW" altLang="en-US" dirty="0"/>
              <a:t>也就是實際使用的情況 </a:t>
            </a:r>
            <a:endParaRPr lang="en-US" altLang="zh-TW" dirty="0"/>
          </a:p>
          <a:p>
            <a:r>
              <a:rPr lang="zh-TW" altLang="en-US" dirty="0"/>
              <a:t>如果關注在下半段的</a:t>
            </a:r>
            <a:r>
              <a:rPr lang="en-US" altLang="zh-TW" dirty="0"/>
              <a:t>testing stage, </a:t>
            </a:r>
            <a:r>
              <a:rPr lang="zh-TW" altLang="en-US" dirty="0"/>
              <a:t>可以發現是一個兩步驟的做法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866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前半段是</a:t>
            </a:r>
            <a:r>
              <a:rPr lang="en-US" altLang="zh-TW" dirty="0"/>
              <a:t>lower body motion retargeting </a:t>
            </a:r>
          </a:p>
          <a:p>
            <a:r>
              <a:rPr lang="zh-TW" altLang="en-US" dirty="0"/>
              <a:t>後半段是</a:t>
            </a:r>
            <a:r>
              <a:rPr lang="en-US" altLang="zh-TW" dirty="0"/>
              <a:t>full-body motion reconstruction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132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透過分系下半身的動作</a:t>
            </a:r>
            <a:r>
              <a:rPr lang="en-US" altLang="zh-TW" dirty="0"/>
              <a:t>, </a:t>
            </a:r>
            <a:r>
              <a:rPr lang="zh-TW" altLang="en-US" dirty="0"/>
              <a:t>從</a:t>
            </a:r>
            <a:r>
              <a:rPr lang="en-US" altLang="zh-TW" dirty="0"/>
              <a:t>example animation</a:t>
            </a:r>
            <a:r>
              <a:rPr lang="zh-TW" altLang="en-US" dirty="0"/>
              <a:t>當中找到適合的全身姿勢展示給使用者 </a:t>
            </a:r>
            <a:endParaRPr lang="en-US" altLang="zh-TW" dirty="0"/>
          </a:p>
          <a:p>
            <a:r>
              <a:rPr lang="zh-TW" altLang="en-US" dirty="0"/>
              <a:t>上半身是補齊動作</a:t>
            </a:r>
            <a:endParaRPr lang="en-US" altLang="zh-TW" dirty="0"/>
          </a:p>
          <a:p>
            <a:r>
              <a:rPr lang="zh-TW" altLang="en-US" dirty="0"/>
              <a:t>下半身是修正動作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328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兩個不同骨架系統的對應關係 </a:t>
            </a:r>
            <a:endParaRPr lang="en-US" altLang="zh-TW" dirty="0"/>
          </a:p>
          <a:p>
            <a:r>
              <a:rPr lang="zh-TW" altLang="en-US" dirty="0"/>
              <a:t>對應的理由</a:t>
            </a:r>
            <a:r>
              <a:rPr lang="en-US" altLang="zh-TW" dirty="0"/>
              <a:t>, </a:t>
            </a:r>
            <a:r>
              <a:rPr lang="zh-TW" altLang="en-US" dirty="0"/>
              <a:t>因為對應點的</a:t>
            </a:r>
            <a:r>
              <a:rPr lang="en-US" altLang="zh-TW" dirty="0" err="1"/>
              <a:t>dof</a:t>
            </a:r>
            <a:r>
              <a:rPr lang="zh-TW" altLang="en-US" dirty="0"/>
              <a:t>相近</a:t>
            </a:r>
            <a:r>
              <a:rPr lang="en-US" altLang="zh-TW" dirty="0"/>
              <a:t>, </a:t>
            </a:r>
            <a:r>
              <a:rPr lang="zh-TW" altLang="en-US" dirty="0"/>
              <a:t>且骨架系統相近 </a:t>
            </a:r>
            <a:endParaRPr lang="en-US" altLang="zh-TW" dirty="0"/>
          </a:p>
          <a:p>
            <a:r>
              <a:rPr lang="zh-TW" altLang="en-US" dirty="0"/>
              <a:t>上方的</a:t>
            </a:r>
            <a:r>
              <a:rPr lang="en-US" altLang="zh-TW" dirty="0"/>
              <a:t>MCP</a:t>
            </a:r>
            <a:r>
              <a:rPr lang="zh-TW" altLang="en-US" dirty="0"/>
              <a:t>節點代表大腿</a:t>
            </a:r>
            <a:r>
              <a:rPr lang="en-US" altLang="zh-TW" dirty="0"/>
              <a:t>, </a:t>
            </a:r>
            <a:r>
              <a:rPr lang="zh-TW" altLang="en-US" dirty="0"/>
              <a:t>下方的</a:t>
            </a:r>
            <a:r>
              <a:rPr lang="en-US" altLang="zh-TW" dirty="0"/>
              <a:t>PIP</a:t>
            </a:r>
            <a:r>
              <a:rPr lang="zh-TW" altLang="en-US" dirty="0"/>
              <a:t>節點代表小腿或是膝蓋 </a:t>
            </a:r>
            <a:endParaRPr lang="en-US" altLang="zh-TW" dirty="0"/>
          </a:p>
          <a:p>
            <a:r>
              <a:rPr lang="zh-TW" altLang="en-US" dirty="0"/>
              <a:t>手指骨架的</a:t>
            </a:r>
            <a:r>
              <a:rPr lang="en-US" altLang="zh-TW" dirty="0"/>
              <a:t>PIP</a:t>
            </a:r>
            <a:r>
              <a:rPr lang="zh-TW" altLang="en-US" dirty="0"/>
              <a:t>與</a:t>
            </a:r>
            <a:r>
              <a:rPr lang="en-US" altLang="zh-TW" dirty="0"/>
              <a:t>DIP</a:t>
            </a:r>
            <a:r>
              <a:rPr lang="zh-TW" altLang="en-US" dirty="0"/>
              <a:t>會有強烈的相互影響關係 </a:t>
            </a:r>
            <a:r>
              <a:rPr lang="en-US" altLang="zh-TW" dirty="0"/>
              <a:t>(</a:t>
            </a:r>
            <a:r>
              <a:rPr lang="zh-TW" altLang="en-US" dirty="0"/>
              <a:t>請參考</a:t>
            </a:r>
            <a:r>
              <a:rPr lang="en-US" altLang="zh-TW" dirty="0" err="1"/>
              <a:t>mani</a:t>
            </a:r>
            <a:r>
              <a:rPr lang="en-US" altLang="zh-TW" dirty="0"/>
              <a:t>-pull-action</a:t>
            </a:r>
            <a:r>
              <a:rPr lang="zh-TW" altLang="en-US" dirty="0"/>
              <a:t>的論述</a:t>
            </a:r>
            <a:r>
              <a:rPr lang="en-US" altLang="zh-TW" dirty="0"/>
              <a:t>, </a:t>
            </a:r>
            <a:r>
              <a:rPr lang="zh-TW" altLang="en-US" dirty="0"/>
              <a:t>務必找出來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680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第一步需要準備成對的</a:t>
            </a:r>
            <a:r>
              <a:rPr lang="en-US" altLang="zh-TW" dirty="0"/>
              <a:t>finger-walking performance</a:t>
            </a:r>
            <a:r>
              <a:rPr lang="zh-TW" altLang="en-US" dirty="0"/>
              <a:t>以及對應的</a:t>
            </a:r>
            <a:r>
              <a:rPr lang="en-US" altLang="zh-TW" dirty="0"/>
              <a:t>example animation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並且需要標記兩者的起始與結束的動作標籤 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</a:t>
            </a:r>
            <a:r>
              <a:rPr lang="en-US" altLang="zh-TW" dirty="0"/>
              <a:t>rotations</a:t>
            </a:r>
            <a:r>
              <a:rPr lang="zh-TW" altLang="en-US" dirty="0"/>
              <a:t>會根據來源給予不同的稱呼</a:t>
            </a:r>
            <a:r>
              <a:rPr lang="en-US" altLang="zh-TW" dirty="0"/>
              <a:t>, </a:t>
            </a:r>
            <a:r>
              <a:rPr lang="zh-TW" altLang="en-US" dirty="0"/>
              <a:t>從</a:t>
            </a:r>
            <a:r>
              <a:rPr lang="en-US" altLang="zh-TW" dirty="0"/>
              <a:t>finger-walking performance</a:t>
            </a:r>
            <a:r>
              <a:rPr lang="zh-TW" altLang="en-US" dirty="0"/>
              <a:t>產生的</a:t>
            </a:r>
            <a:r>
              <a:rPr lang="en-US" altLang="zh-TW" dirty="0"/>
              <a:t>rotations</a:t>
            </a:r>
            <a:r>
              <a:rPr lang="zh-TW" altLang="en-US" dirty="0"/>
              <a:t>稱為</a:t>
            </a:r>
            <a:r>
              <a:rPr lang="en-US" altLang="zh-TW" dirty="0"/>
              <a:t>Hand rotation reference sequence (HRRS),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從</a:t>
            </a:r>
            <a:r>
              <a:rPr lang="en-US" altLang="zh-TW" dirty="0"/>
              <a:t>example animation</a:t>
            </a:r>
            <a:r>
              <a:rPr lang="zh-TW" altLang="en-US" dirty="0"/>
              <a:t>產生的</a:t>
            </a:r>
            <a:r>
              <a:rPr lang="en-US" altLang="zh-TW" dirty="0"/>
              <a:t>rotations</a:t>
            </a:r>
            <a:r>
              <a:rPr lang="zh-TW" altLang="en-US" dirty="0"/>
              <a:t>稱為</a:t>
            </a:r>
            <a:r>
              <a:rPr lang="en-US" altLang="zh-TW" dirty="0"/>
              <a:t>Animation rotation reference sequence (ARRS)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這個動作會在</a:t>
            </a:r>
            <a:r>
              <a:rPr lang="en-US" altLang="zh-TW" dirty="0"/>
              <a:t>preprocessing stage</a:t>
            </a:r>
            <a:r>
              <a:rPr lang="zh-TW" altLang="en-US" dirty="0"/>
              <a:t>完成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183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performance</a:t>
            </a:r>
            <a:r>
              <a:rPr lang="zh-TW" altLang="en-US" dirty="0"/>
              <a:t>階段我們首先會利用</a:t>
            </a:r>
            <a:r>
              <a:rPr lang="en-US" altLang="zh-TW" dirty="0"/>
              <a:t>preprocessing</a:t>
            </a:r>
            <a:r>
              <a:rPr lang="zh-TW" altLang="en-US" dirty="0"/>
              <a:t>階段得到的</a:t>
            </a:r>
            <a:r>
              <a:rPr lang="en-US" altLang="zh-TW" dirty="0"/>
              <a:t>rotation mapping, </a:t>
            </a:r>
            <a:r>
              <a:rPr lang="zh-TW" altLang="en-US" dirty="0"/>
              <a:t>將</a:t>
            </a:r>
            <a:r>
              <a:rPr lang="en-US" altLang="zh-TW" dirty="0"/>
              <a:t>finger joints’ rotation</a:t>
            </a:r>
            <a:r>
              <a:rPr lang="zh-TW" altLang="en-US" dirty="0"/>
              <a:t>轉換成</a:t>
            </a:r>
            <a:r>
              <a:rPr lang="en-US" altLang="zh-TW" dirty="0"/>
              <a:t>lower body rotation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59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對於控制</a:t>
            </a:r>
            <a:r>
              <a:rPr lang="en-US" altLang="zh-TW" dirty="0"/>
              <a:t>human avatar</a:t>
            </a:r>
            <a:r>
              <a:rPr lang="zh-TW" altLang="en-US" dirty="0"/>
              <a:t>而言</a:t>
            </a:r>
            <a:r>
              <a:rPr lang="en-US" altLang="zh-TW" dirty="0"/>
              <a:t>,</a:t>
            </a:r>
            <a:r>
              <a:rPr lang="zh-TW" altLang="en-US" dirty="0"/>
              <a:t>使用</a:t>
            </a:r>
            <a:r>
              <a:rPr lang="en-US" altLang="zh-TW" dirty="0"/>
              <a:t>motion capture</a:t>
            </a:r>
            <a:r>
              <a:rPr lang="zh-TW" altLang="en-US" dirty="0"/>
              <a:t>達到</a:t>
            </a:r>
            <a:r>
              <a:rPr lang="en-US" altLang="zh-TW" dirty="0"/>
              <a:t>one-to-one mapping</a:t>
            </a:r>
            <a:r>
              <a:rPr lang="zh-TW" altLang="en-US" dirty="0"/>
              <a:t>似乎是最佳的作法</a:t>
            </a:r>
            <a:r>
              <a:rPr lang="en-US" altLang="zh-TW" dirty="0"/>
              <a:t>?</a:t>
            </a:r>
            <a:r>
              <a:rPr lang="zh-TW" altLang="en-US" dirty="0"/>
              <a:t> 其實他也有很多缺點  </a:t>
            </a:r>
            <a:endParaRPr lang="en-US" altLang="zh-TW" dirty="0"/>
          </a:p>
          <a:p>
            <a:r>
              <a:rPr lang="en-US" altLang="zh-TW" dirty="0"/>
              <a:t>Kinect</a:t>
            </a:r>
            <a:r>
              <a:rPr lang="zh-TW" altLang="en-US" dirty="0"/>
              <a:t>似乎解決了設備上的困難</a:t>
            </a:r>
            <a:r>
              <a:rPr lang="en-US" altLang="zh-TW" dirty="0"/>
              <a:t>, </a:t>
            </a:r>
            <a:r>
              <a:rPr lang="zh-TW" altLang="en-US" dirty="0"/>
              <a:t>但是</a:t>
            </a:r>
            <a:r>
              <a:rPr lang="en-US" altLang="zh-TW" dirty="0"/>
              <a:t>body performance</a:t>
            </a:r>
            <a:r>
              <a:rPr lang="zh-TW" altLang="en-US" dirty="0"/>
              <a:t>還是需要大空間與大動作</a:t>
            </a:r>
            <a:r>
              <a:rPr lang="en-US" altLang="zh-TW" dirty="0"/>
              <a:t>, </a:t>
            </a:r>
            <a:r>
              <a:rPr lang="zh-TW" altLang="en-US" dirty="0"/>
              <a:t>容易造成</a:t>
            </a:r>
            <a:r>
              <a:rPr lang="en-US" altLang="zh-TW" dirty="0"/>
              <a:t>fatigue</a:t>
            </a:r>
            <a:r>
              <a:rPr lang="zh-TW" altLang="en-US" dirty="0"/>
              <a:t>以及動作施展受限的問題 </a:t>
            </a:r>
            <a:endParaRPr lang="en-US" altLang="zh-TW" dirty="0"/>
          </a:p>
          <a:p>
            <a:r>
              <a:rPr lang="zh-TW" altLang="en-US" dirty="0"/>
              <a:t>我想要進行一個近距離的</a:t>
            </a:r>
            <a:r>
              <a:rPr lang="en-US" altLang="zh-TW" dirty="0"/>
              <a:t>storytelling</a:t>
            </a:r>
            <a:r>
              <a:rPr lang="zh-TW" altLang="en-US" dirty="0"/>
              <a:t>與</a:t>
            </a:r>
            <a:r>
              <a:rPr lang="en-US" altLang="zh-TW" dirty="0"/>
              <a:t>gaming,</a:t>
            </a:r>
            <a:r>
              <a:rPr lang="zh-TW" altLang="en-US" dirty="0"/>
              <a:t> 有沒有其他更適合的</a:t>
            </a:r>
            <a:r>
              <a:rPr lang="en-US" altLang="zh-TW" dirty="0"/>
              <a:t>interface?</a:t>
            </a:r>
          </a:p>
          <a:p>
            <a:r>
              <a:rPr lang="zh-TW" altLang="en-US" dirty="0"/>
              <a:t>如果參考現實當中的</a:t>
            </a:r>
            <a:r>
              <a:rPr lang="en-US" altLang="zh-TW" dirty="0"/>
              <a:t>puppetry method</a:t>
            </a:r>
            <a:r>
              <a:rPr lang="zh-TW" altLang="en-US" dirty="0"/>
              <a:t>來設計</a:t>
            </a:r>
            <a:r>
              <a:rPr lang="en-US" altLang="zh-TW" dirty="0"/>
              <a:t>interface, </a:t>
            </a:r>
            <a:r>
              <a:rPr lang="zh-TW" altLang="en-US" dirty="0"/>
              <a:t>有沒有提供甚麼好處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這邊其實銜接到了</a:t>
            </a:r>
            <a:r>
              <a:rPr lang="en-US" altLang="zh-TW" dirty="0"/>
              <a:t>related work</a:t>
            </a:r>
            <a:r>
              <a:rPr lang="zh-TW" altLang="en-US" dirty="0"/>
              <a:t>的部分</a:t>
            </a:r>
            <a:r>
              <a:rPr lang="en-US" altLang="zh-TW" dirty="0"/>
              <a:t>, </a:t>
            </a:r>
            <a:r>
              <a:rPr lang="zh-TW" altLang="en-US" dirty="0"/>
              <a:t>介紹各種的</a:t>
            </a:r>
            <a:r>
              <a:rPr lang="en-US" altLang="zh-TW" dirty="0"/>
              <a:t>interfaces</a:t>
            </a:r>
            <a:r>
              <a:rPr lang="zh-TW" altLang="en-US" dirty="0"/>
              <a:t>之間的優缺比較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0401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Euler angle</a:t>
            </a:r>
            <a:r>
              <a:rPr lang="zh-TW" altLang="en-US" dirty="0"/>
              <a:t>造成這樣的不合適結果</a:t>
            </a:r>
            <a:r>
              <a:rPr lang="en-US" altLang="zh-TW" dirty="0"/>
              <a:t>, </a:t>
            </a:r>
            <a:r>
              <a:rPr lang="zh-TW" altLang="en-US" dirty="0"/>
              <a:t>會導致後續的全身動作重建產生問題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838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透過分系下半身的動作</a:t>
            </a:r>
            <a:r>
              <a:rPr lang="en-US" altLang="zh-TW" dirty="0"/>
              <a:t>, </a:t>
            </a:r>
            <a:r>
              <a:rPr lang="zh-TW" altLang="en-US" dirty="0"/>
              <a:t>從</a:t>
            </a:r>
            <a:r>
              <a:rPr lang="en-US" altLang="zh-TW" dirty="0"/>
              <a:t>example animation</a:t>
            </a:r>
            <a:r>
              <a:rPr lang="zh-TW" altLang="en-US" dirty="0"/>
              <a:t>當中找到適合的全身姿勢展示給使用者 </a:t>
            </a:r>
            <a:endParaRPr lang="en-US" altLang="zh-TW" dirty="0"/>
          </a:p>
          <a:p>
            <a:r>
              <a:rPr lang="zh-TW" altLang="en-US" dirty="0"/>
              <a:t>上半身是補齊動作</a:t>
            </a:r>
            <a:endParaRPr lang="en-US" altLang="zh-TW" dirty="0"/>
          </a:p>
          <a:p>
            <a:r>
              <a:rPr lang="zh-TW" altLang="en-US" dirty="0"/>
              <a:t>下半身是修正動作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061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我們參考</a:t>
            </a:r>
            <a:r>
              <a:rPr lang="en-US" altLang="zh-TW" dirty="0"/>
              <a:t>[</a:t>
            </a:r>
            <a:r>
              <a:rPr lang="en-US" altLang="zh-TW" dirty="0" err="1"/>
              <a:t>coolmoves</a:t>
            </a:r>
            <a:r>
              <a:rPr lang="en-US" altLang="zh-TW" dirty="0"/>
              <a:t>]</a:t>
            </a:r>
            <a:r>
              <a:rPr lang="zh-TW" altLang="en-US" dirty="0"/>
              <a:t>的作法</a:t>
            </a:r>
            <a:r>
              <a:rPr lang="en-US" altLang="zh-TW" dirty="0"/>
              <a:t>, </a:t>
            </a:r>
            <a:r>
              <a:rPr lang="zh-TW" altLang="en-US" dirty="0"/>
              <a:t>利用</a:t>
            </a:r>
            <a:r>
              <a:rPr lang="en-US" altLang="zh-TW" dirty="0"/>
              <a:t>encoding short-term trajectory as feature vector, </a:t>
            </a:r>
            <a:r>
              <a:rPr lang="zh-TW" altLang="en-US" dirty="0"/>
              <a:t>再利用</a:t>
            </a:r>
            <a:r>
              <a:rPr lang="en-US" altLang="zh-TW" dirty="0"/>
              <a:t>feature vector</a:t>
            </a:r>
            <a:r>
              <a:rPr lang="zh-TW" altLang="en-US" dirty="0"/>
              <a:t>做為比對兩個</a:t>
            </a:r>
            <a:r>
              <a:rPr lang="en-US" altLang="zh-TW" dirty="0"/>
              <a:t>motion</a:t>
            </a:r>
            <a:r>
              <a:rPr lang="zh-TW" altLang="en-US" dirty="0"/>
              <a:t>相似與否的參考資訊 </a:t>
            </a:r>
            <a:endParaRPr lang="en-US" altLang="zh-TW" dirty="0"/>
          </a:p>
          <a:p>
            <a:r>
              <a:rPr lang="zh-TW" altLang="en-US" dirty="0"/>
              <a:t>為什麼使用最後一個位置作為代表的</a:t>
            </a:r>
            <a:r>
              <a:rPr lang="en-US" altLang="zh-TW" dirty="0"/>
              <a:t>pose? </a:t>
            </a:r>
            <a:r>
              <a:rPr lang="zh-TW" altLang="en-US" dirty="0"/>
              <a:t>因為我們不知道未來的數值</a:t>
            </a:r>
            <a:r>
              <a:rPr lang="en-US" altLang="zh-TW" dirty="0"/>
              <a:t>, </a:t>
            </a:r>
            <a:r>
              <a:rPr lang="zh-TW" altLang="en-US" dirty="0"/>
              <a:t>所以在</a:t>
            </a:r>
            <a:r>
              <a:rPr lang="en-US" altLang="zh-TW" dirty="0"/>
              <a:t>testing</a:t>
            </a:r>
            <a:r>
              <a:rPr lang="zh-TW" altLang="en-US" dirty="0"/>
              <a:t>的時候只能夠拿前面的</a:t>
            </a:r>
            <a:r>
              <a:rPr lang="en-US" altLang="zh-TW" dirty="0"/>
              <a:t>frames</a:t>
            </a:r>
            <a:r>
              <a:rPr lang="zh-TW" altLang="en-US" dirty="0"/>
              <a:t>的</a:t>
            </a:r>
            <a:r>
              <a:rPr lang="en-US" altLang="zh-TW" dirty="0"/>
              <a:t>position</a:t>
            </a:r>
            <a:r>
              <a:rPr lang="zh-TW" altLang="en-US" dirty="0"/>
              <a:t>組合成</a:t>
            </a:r>
            <a:r>
              <a:rPr lang="en-US" altLang="zh-TW" dirty="0"/>
              <a:t>feature vector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569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因為手指的活動速度可能會與</a:t>
            </a:r>
            <a:r>
              <a:rPr lang="en-US" altLang="zh-TW" dirty="0"/>
              <a:t>avatar</a:t>
            </a:r>
            <a:r>
              <a:rPr lang="zh-TW" altLang="en-US" dirty="0"/>
              <a:t>原始的</a:t>
            </a:r>
            <a:r>
              <a:rPr lang="en-US" altLang="zh-TW" dirty="0"/>
              <a:t>animation</a:t>
            </a:r>
            <a:r>
              <a:rPr lang="zh-TW" altLang="en-US" dirty="0"/>
              <a:t>的腿的移動速度不同 </a:t>
            </a:r>
            <a:endParaRPr lang="en-US" altLang="zh-TW" dirty="0"/>
          </a:p>
          <a:p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我們使用</a:t>
            </a:r>
            <a:r>
              <a:rPr lang="en-US" altLang="zh-TW" dirty="0"/>
              <a:t>augmentation</a:t>
            </a:r>
            <a:r>
              <a:rPr lang="zh-TW" altLang="en-US" dirty="0"/>
              <a:t>的方法</a:t>
            </a:r>
            <a:r>
              <a:rPr lang="en-US" altLang="zh-TW" dirty="0"/>
              <a:t>, </a:t>
            </a:r>
            <a:r>
              <a:rPr lang="zh-TW" altLang="en-US" dirty="0"/>
              <a:t>增加多種</a:t>
            </a:r>
            <a:r>
              <a:rPr lang="en-US" altLang="zh-TW" dirty="0"/>
              <a:t>feature vectors </a:t>
            </a:r>
          </a:p>
          <a:p>
            <a:r>
              <a:rPr lang="zh-TW" altLang="en-US" dirty="0"/>
              <a:t>首先</a:t>
            </a:r>
            <a:r>
              <a:rPr lang="en-US" altLang="zh-TW" dirty="0"/>
              <a:t>, Feature vector</a:t>
            </a:r>
            <a:r>
              <a:rPr lang="zh-TW" altLang="en-US" dirty="0"/>
              <a:t>的每一個</a:t>
            </a:r>
            <a:r>
              <a:rPr lang="en-US" altLang="zh-TW" dirty="0"/>
              <a:t>positions</a:t>
            </a:r>
            <a:r>
              <a:rPr lang="zh-TW" altLang="en-US" dirty="0"/>
              <a:t>會與前一個</a:t>
            </a:r>
            <a:r>
              <a:rPr lang="en-US" altLang="zh-TW" dirty="0"/>
              <a:t>position</a:t>
            </a:r>
            <a:r>
              <a:rPr lang="zh-TW" altLang="en-US" dirty="0"/>
              <a:t>做相減得到速度</a:t>
            </a:r>
            <a:endParaRPr lang="en-US" altLang="zh-TW" dirty="0"/>
          </a:p>
          <a:p>
            <a:r>
              <a:rPr lang="zh-TW" altLang="en-US" dirty="0"/>
              <a:t>速度會再與</a:t>
            </a:r>
            <a:r>
              <a:rPr lang="en-US" altLang="zh-TW" dirty="0"/>
              <a:t>5</a:t>
            </a:r>
            <a:r>
              <a:rPr lang="zh-TW" altLang="en-US" dirty="0"/>
              <a:t>種不一樣的</a:t>
            </a:r>
            <a:r>
              <a:rPr lang="en-US" altLang="zh-TW" dirty="0"/>
              <a:t>speed ratio</a:t>
            </a:r>
            <a:r>
              <a:rPr lang="zh-TW" altLang="en-US" dirty="0"/>
              <a:t>相乘</a:t>
            </a:r>
            <a:r>
              <a:rPr lang="en-US" altLang="zh-TW" dirty="0"/>
              <a:t>, </a:t>
            </a:r>
            <a:r>
              <a:rPr lang="zh-TW" altLang="en-US" dirty="0"/>
              <a:t>得到</a:t>
            </a:r>
            <a:r>
              <a:rPr lang="en-US" altLang="zh-TW" dirty="0"/>
              <a:t>5</a:t>
            </a:r>
            <a:r>
              <a:rPr lang="zh-TW" altLang="en-US" dirty="0"/>
              <a:t>個不同的</a:t>
            </a:r>
            <a:r>
              <a:rPr lang="en-US" altLang="zh-TW" dirty="0"/>
              <a:t>speed vector</a:t>
            </a:r>
          </a:p>
          <a:p>
            <a:r>
              <a:rPr lang="zh-TW" altLang="en-US" dirty="0"/>
              <a:t>最後</a:t>
            </a:r>
            <a:r>
              <a:rPr lang="en-US" altLang="zh-TW" dirty="0"/>
              <a:t>, </a:t>
            </a:r>
            <a:r>
              <a:rPr lang="zh-TW" altLang="en-US" dirty="0"/>
              <a:t>再利用這</a:t>
            </a:r>
            <a:r>
              <a:rPr lang="en-US" altLang="zh-TW" dirty="0"/>
              <a:t>5</a:t>
            </a:r>
            <a:r>
              <a:rPr lang="zh-TW" altLang="en-US" dirty="0"/>
              <a:t>個</a:t>
            </a:r>
            <a:r>
              <a:rPr lang="en-US" altLang="zh-TW" dirty="0"/>
              <a:t>speed vector</a:t>
            </a:r>
            <a:r>
              <a:rPr lang="zh-TW" altLang="en-US" dirty="0"/>
              <a:t>與原始的</a:t>
            </a:r>
            <a:r>
              <a:rPr lang="en-US" altLang="zh-TW" dirty="0"/>
              <a:t>feature vector</a:t>
            </a:r>
            <a:r>
              <a:rPr lang="zh-TW" altLang="en-US" dirty="0"/>
              <a:t>的末尾</a:t>
            </a:r>
            <a:r>
              <a:rPr lang="en-US" altLang="zh-TW" dirty="0"/>
              <a:t>position</a:t>
            </a:r>
            <a:r>
              <a:rPr lang="zh-TW" altLang="en-US" dirty="0"/>
              <a:t>相加</a:t>
            </a:r>
            <a:r>
              <a:rPr lang="en-US" altLang="zh-TW" dirty="0"/>
              <a:t>, </a:t>
            </a:r>
            <a:r>
              <a:rPr lang="zh-TW" altLang="en-US" dirty="0"/>
              <a:t>就可以得到新的</a:t>
            </a:r>
            <a:r>
              <a:rPr lang="en-US" altLang="zh-TW" dirty="0"/>
              <a:t>5</a:t>
            </a:r>
            <a:r>
              <a:rPr lang="zh-TW" altLang="en-US" dirty="0"/>
              <a:t>個不同速度的</a:t>
            </a:r>
            <a:r>
              <a:rPr lang="en-US" altLang="zh-TW" dirty="0"/>
              <a:t>feature vectors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983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preprocessing</a:t>
            </a:r>
            <a:r>
              <a:rPr lang="zh-TW" altLang="en-US" dirty="0"/>
              <a:t>階段準備好</a:t>
            </a:r>
            <a:r>
              <a:rPr lang="en-US" altLang="zh-TW" dirty="0"/>
              <a:t>example animation</a:t>
            </a:r>
            <a:r>
              <a:rPr lang="zh-TW" altLang="en-US" dirty="0"/>
              <a:t>的</a:t>
            </a:r>
            <a:r>
              <a:rPr lang="en-US" altLang="zh-TW" dirty="0"/>
              <a:t>feature vectors, </a:t>
            </a:r>
            <a:r>
              <a:rPr lang="zh-TW" altLang="en-US" dirty="0"/>
              <a:t>在</a:t>
            </a:r>
            <a:r>
              <a:rPr lang="en-US" altLang="zh-TW" dirty="0"/>
              <a:t>performance</a:t>
            </a:r>
            <a:r>
              <a:rPr lang="zh-TW" altLang="en-US" dirty="0"/>
              <a:t>階段就可以使用它們找出最接近</a:t>
            </a:r>
            <a:r>
              <a:rPr lang="en-US" altLang="zh-TW" dirty="0"/>
              <a:t>user performance</a:t>
            </a:r>
            <a:r>
              <a:rPr lang="zh-TW" altLang="en-US" dirty="0"/>
              <a:t>的</a:t>
            </a:r>
            <a:r>
              <a:rPr lang="en-US" altLang="zh-TW" dirty="0"/>
              <a:t>example animation</a:t>
            </a:r>
            <a:r>
              <a:rPr lang="zh-TW" altLang="en-US" dirty="0"/>
              <a:t>的</a:t>
            </a:r>
            <a:r>
              <a:rPr lang="en-US" altLang="zh-TW" dirty="0"/>
              <a:t>pose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472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先前將運算的步驟切成</a:t>
            </a:r>
            <a:r>
              <a:rPr lang="en-US" altLang="zh-TW" dirty="0"/>
              <a:t>2</a:t>
            </a:r>
            <a:r>
              <a:rPr lang="zh-TW" altLang="en-US" dirty="0"/>
              <a:t>個區塊</a:t>
            </a:r>
            <a:r>
              <a:rPr lang="en-US" altLang="zh-TW" dirty="0"/>
              <a:t>, </a:t>
            </a:r>
            <a:r>
              <a:rPr lang="zh-TW" altLang="en-US" dirty="0"/>
              <a:t>這邊在近一步切成</a:t>
            </a:r>
            <a:r>
              <a:rPr lang="en-US" altLang="zh-TW" dirty="0"/>
              <a:t>5</a:t>
            </a:r>
            <a:r>
              <a:rPr lang="zh-TW" altLang="en-US" dirty="0"/>
              <a:t>個區塊</a:t>
            </a:r>
            <a:endParaRPr lang="en-US" altLang="zh-TW" dirty="0"/>
          </a:p>
          <a:p>
            <a:r>
              <a:rPr lang="zh-TW" altLang="en-US" dirty="0"/>
              <a:t>並且</a:t>
            </a:r>
            <a:r>
              <a:rPr lang="en-US" altLang="zh-TW" dirty="0"/>
              <a:t>, </a:t>
            </a:r>
            <a:r>
              <a:rPr lang="zh-TW" altLang="en-US" dirty="0"/>
              <a:t>我們將平均的延遲與</a:t>
            </a:r>
            <a:r>
              <a:rPr lang="en-US" altLang="zh-TW" dirty="0"/>
              <a:t>90%</a:t>
            </a:r>
            <a:r>
              <a:rPr lang="zh-TW" altLang="en-US" dirty="0"/>
              <a:t>最高的延遲列出來</a:t>
            </a:r>
            <a:endParaRPr lang="en-US" altLang="zh-TW" dirty="0"/>
          </a:p>
          <a:p>
            <a:r>
              <a:rPr lang="zh-TW" altLang="en-US" dirty="0"/>
              <a:t>可以發現</a:t>
            </a:r>
            <a:r>
              <a:rPr lang="en-US" altLang="zh-TW" dirty="0"/>
              <a:t>, </a:t>
            </a:r>
            <a:r>
              <a:rPr lang="zh-TW" altLang="en-US" dirty="0"/>
              <a:t>整體的</a:t>
            </a:r>
            <a:r>
              <a:rPr lang="en-US" altLang="zh-TW" dirty="0"/>
              <a:t>delay</a:t>
            </a:r>
            <a:r>
              <a:rPr lang="zh-TW" altLang="en-US" dirty="0"/>
              <a:t>會集中在</a:t>
            </a:r>
            <a:r>
              <a:rPr lang="en-US" altLang="zh-TW" dirty="0"/>
              <a:t>hand pose estimation</a:t>
            </a:r>
            <a:r>
              <a:rPr lang="zh-TW" altLang="en-US" dirty="0"/>
              <a:t>的部分</a:t>
            </a:r>
            <a:endParaRPr lang="en-US" altLang="zh-TW" dirty="0"/>
          </a:p>
          <a:p>
            <a:r>
              <a:rPr lang="zh-TW" altLang="en-US" dirty="0"/>
              <a:t>大概是</a:t>
            </a:r>
            <a:r>
              <a:rPr lang="en-US" altLang="zh-TW" dirty="0"/>
              <a:t>0.03sec, </a:t>
            </a:r>
            <a:r>
              <a:rPr lang="zh-TW" altLang="en-US" dirty="0"/>
              <a:t>可以換算成</a:t>
            </a:r>
            <a:r>
              <a:rPr lang="en-US" altLang="zh-TW" dirty="0"/>
              <a:t>33Hz, </a:t>
            </a:r>
            <a:r>
              <a:rPr lang="zh-TW" altLang="en-US" dirty="0"/>
              <a:t>等同每一秒可以有</a:t>
            </a:r>
            <a:r>
              <a:rPr lang="en-US" altLang="zh-TW" dirty="0"/>
              <a:t>33</a:t>
            </a:r>
            <a:r>
              <a:rPr lang="zh-TW" altLang="en-US" dirty="0"/>
              <a:t>個</a:t>
            </a:r>
            <a:r>
              <a:rPr lang="en-US" altLang="zh-TW" dirty="0"/>
              <a:t>pose</a:t>
            </a:r>
            <a:r>
              <a:rPr lang="zh-TW" altLang="en-US" dirty="0"/>
              <a:t>被計算完成顯示給</a:t>
            </a:r>
            <a:r>
              <a:rPr lang="en-US" altLang="zh-TW" dirty="0"/>
              <a:t>user</a:t>
            </a:r>
            <a:r>
              <a:rPr lang="zh-TW" altLang="en-US" dirty="0"/>
              <a:t>看</a:t>
            </a:r>
            <a:endParaRPr lang="en-US" altLang="zh-TW" dirty="0"/>
          </a:p>
          <a:p>
            <a:r>
              <a:rPr lang="zh-TW" altLang="en-US" dirty="0"/>
              <a:t>每秒</a:t>
            </a:r>
            <a:r>
              <a:rPr lang="en-US" altLang="zh-TW" dirty="0"/>
              <a:t>30</a:t>
            </a:r>
            <a:r>
              <a:rPr lang="zh-TW" altLang="en-US" dirty="0"/>
              <a:t>次的更新率是可以接受的</a:t>
            </a:r>
            <a:r>
              <a:rPr lang="en-US" altLang="zh-TW" dirty="0"/>
              <a:t>latency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351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把論文投稿的影片分成</a:t>
            </a:r>
            <a:r>
              <a:rPr lang="en-US" altLang="zh-TW" dirty="0"/>
              <a:t>processing</a:t>
            </a:r>
            <a:r>
              <a:rPr lang="zh-TW" altLang="en-US" dirty="0"/>
              <a:t>的部分</a:t>
            </a:r>
            <a:r>
              <a:rPr lang="en-US" altLang="zh-TW" dirty="0"/>
              <a:t>, </a:t>
            </a:r>
            <a:r>
              <a:rPr lang="zh-TW" altLang="en-US" dirty="0"/>
              <a:t>放在這個投影片當中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810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目前只想要放使用結果的影片而已</a:t>
            </a:r>
            <a:r>
              <a:rPr lang="en-US" altLang="zh-TW" dirty="0"/>
              <a:t>, </a:t>
            </a:r>
            <a:r>
              <a:rPr lang="zh-TW" altLang="en-US" dirty="0"/>
              <a:t>還沒有想到其他的表達方式 </a:t>
            </a:r>
            <a:endParaRPr lang="en-US" altLang="zh-TW" dirty="0"/>
          </a:p>
          <a:p>
            <a:r>
              <a:rPr lang="zh-TW" altLang="en-US" dirty="0"/>
              <a:t>這個投影片放實際</a:t>
            </a:r>
            <a:r>
              <a:rPr lang="en-US" altLang="zh-TW" dirty="0"/>
              <a:t>application</a:t>
            </a:r>
            <a:r>
              <a:rPr lang="zh-TW" altLang="en-US" dirty="0"/>
              <a:t>使用的場景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831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把貢獻分成好幾點列出來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20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Finger-walking</a:t>
            </a:r>
            <a:r>
              <a:rPr lang="zh-TW" altLang="en-US" dirty="0"/>
              <a:t>要如何被應用在</a:t>
            </a:r>
            <a:r>
              <a:rPr lang="en-US" altLang="zh-TW" dirty="0"/>
              <a:t>puppetry</a:t>
            </a:r>
            <a:r>
              <a:rPr lang="zh-TW" altLang="en-US" dirty="0"/>
              <a:t>上面呢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使用者傾向使用何種的</a:t>
            </a:r>
            <a:r>
              <a:rPr lang="en-US" altLang="zh-TW" dirty="0"/>
              <a:t>finger-walking performances</a:t>
            </a:r>
            <a:r>
              <a:rPr lang="zh-TW" altLang="en-US" dirty="0"/>
              <a:t>來表達那些種類的</a:t>
            </a:r>
            <a:r>
              <a:rPr lang="en-US" altLang="zh-TW" dirty="0"/>
              <a:t>human body </a:t>
            </a:r>
            <a:r>
              <a:rPr lang="en-US" altLang="zh-TW" dirty="0" err="1"/>
              <a:t>motio</a:t>
            </a:r>
            <a:r>
              <a:rPr lang="zh-TW" altLang="en-US" dirty="0"/>
              <a:t>呢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00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“</a:t>
            </a:r>
            <a:r>
              <a:rPr lang="zh-TW" altLang="en-US" dirty="0"/>
              <a:t>操控虛擬腳色</a:t>
            </a:r>
            <a:r>
              <a:rPr lang="en-US" altLang="zh-TW" dirty="0"/>
              <a:t>”</a:t>
            </a:r>
            <a:r>
              <a:rPr lang="zh-TW" altLang="en-US" dirty="0"/>
              <a:t>這件事情是廣泛被需要的</a:t>
            </a:r>
            <a:r>
              <a:rPr lang="en-US" altLang="zh-TW" dirty="0"/>
              <a:t>, </a:t>
            </a:r>
            <a:r>
              <a:rPr lang="zh-TW" altLang="en-US" dirty="0"/>
              <a:t>不管是</a:t>
            </a:r>
            <a:r>
              <a:rPr lang="en-US" altLang="zh-TW" dirty="0"/>
              <a:t>gaming, digital storytelling</a:t>
            </a:r>
            <a:r>
              <a:rPr lang="zh-TW" altLang="en-US" dirty="0"/>
              <a:t>還是</a:t>
            </a:r>
            <a:r>
              <a:rPr lang="en-US" altLang="zh-TW" dirty="0"/>
              <a:t>animation editing</a:t>
            </a:r>
            <a:r>
              <a:rPr lang="zh-TW" altLang="en-US" dirty="0"/>
              <a:t>的應用</a:t>
            </a:r>
            <a:r>
              <a:rPr lang="en-US" altLang="zh-TW" dirty="0"/>
              <a:t>, </a:t>
            </a:r>
            <a:r>
              <a:rPr lang="zh-TW" altLang="en-US" dirty="0"/>
              <a:t>都會廣泛的需要操控虛擬腳色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在這之中</a:t>
            </a:r>
            <a:r>
              <a:rPr lang="en-US" altLang="zh-TW" dirty="0"/>
              <a:t>, </a:t>
            </a:r>
            <a:r>
              <a:rPr lang="zh-TW" altLang="en-US" dirty="0"/>
              <a:t>人形虛擬腳色又是常常出現的類型</a:t>
            </a:r>
            <a:r>
              <a:rPr lang="en-US" altLang="zh-TW" dirty="0"/>
              <a:t>, </a:t>
            </a:r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如何操控人形虛擬腳色就會是一個有趣的議題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操作虛擬腳色或是與虛擬腳色互動就需要一個介面</a:t>
            </a:r>
            <a:r>
              <a:rPr lang="en-US" altLang="zh-TW" dirty="0"/>
              <a:t>interface, </a:t>
            </a:r>
            <a:r>
              <a:rPr lang="zh-TW" altLang="en-US" dirty="0"/>
              <a:t>傳統的操作介面</a:t>
            </a:r>
            <a:r>
              <a:rPr lang="en-US" altLang="zh-TW" dirty="0"/>
              <a:t>, </a:t>
            </a:r>
            <a:r>
              <a:rPr lang="zh-TW" altLang="en-US" dirty="0"/>
              <a:t>像是鍵盤與滑鼠</a:t>
            </a:r>
            <a:r>
              <a:rPr lang="en-US" altLang="zh-TW" dirty="0"/>
              <a:t>, </a:t>
            </a:r>
            <a:r>
              <a:rPr lang="zh-TW" altLang="en-US" dirty="0"/>
              <a:t>包含按鈕與類比搖桿的遊戲搖桿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他們都只能夠提供較低自由度的輸入選擇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現在有很多消費級的遊戲搖桿開始給予</a:t>
            </a:r>
            <a:r>
              <a:rPr lang="en-US" altLang="zh-TW" dirty="0"/>
              <a:t>user</a:t>
            </a:r>
            <a:r>
              <a:rPr lang="zh-TW" altLang="en-US" dirty="0"/>
              <a:t>更高的輸入自由度</a:t>
            </a:r>
            <a:r>
              <a:rPr lang="en-US" altLang="zh-TW" dirty="0"/>
              <a:t>, </a:t>
            </a:r>
            <a:r>
              <a:rPr lang="zh-TW" altLang="en-US" dirty="0"/>
              <a:t>讓使用者有更有趣</a:t>
            </a:r>
            <a:r>
              <a:rPr lang="en-US" altLang="zh-TW" dirty="0"/>
              <a:t>, </a:t>
            </a:r>
            <a:r>
              <a:rPr lang="zh-TW" altLang="en-US" dirty="0"/>
              <a:t>直覺以及富有互動性的操控介面</a:t>
            </a:r>
            <a:r>
              <a:rPr lang="en-US" altLang="zh-TW" dirty="0"/>
              <a:t>.  </a:t>
            </a:r>
          </a:p>
          <a:p>
            <a:r>
              <a:rPr lang="zh-TW" altLang="en-US" dirty="0"/>
              <a:t>之所以提高輸入自由度就能夠有以上好處</a:t>
            </a:r>
            <a:r>
              <a:rPr lang="en-US" altLang="zh-TW" dirty="0"/>
              <a:t>, </a:t>
            </a:r>
            <a:r>
              <a:rPr lang="zh-TW" altLang="en-US" dirty="0"/>
              <a:t>是因為虛擬腳色本身的自由度也很高</a:t>
            </a:r>
            <a:r>
              <a:rPr lang="en-US" altLang="zh-TW" dirty="0"/>
              <a:t>, </a:t>
            </a:r>
          </a:p>
          <a:p>
            <a:r>
              <a:rPr lang="zh-TW" altLang="en-US" dirty="0"/>
              <a:t>透過更高的自由度來操控它</a:t>
            </a:r>
            <a:r>
              <a:rPr lang="en-US" altLang="zh-TW" dirty="0"/>
              <a:t>, </a:t>
            </a:r>
            <a:r>
              <a:rPr lang="zh-TW" altLang="en-US" dirty="0"/>
              <a:t>對於虛擬腳色的控制程度就會越高</a:t>
            </a:r>
            <a:r>
              <a:rPr lang="en-US" altLang="zh-TW" dirty="0"/>
              <a:t>, </a:t>
            </a:r>
            <a:r>
              <a:rPr lang="zh-TW" altLang="en-US" dirty="0"/>
              <a:t>遊戲的互動性與回饋程度就會越高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提高操作介面的自由度可以更大程度的控制虛擬腳色</a:t>
            </a:r>
            <a:r>
              <a:rPr lang="en-US" altLang="zh-TW" dirty="0"/>
              <a:t>, </a:t>
            </a:r>
            <a:r>
              <a:rPr lang="zh-TW" altLang="en-US" dirty="0"/>
              <a:t>那虛擬腳色的自由度又是多少呢</a:t>
            </a:r>
            <a:r>
              <a:rPr lang="en-US" altLang="zh-TW" dirty="0"/>
              <a:t>?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671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現在的虛擬腳色的建構方法基本上都是由兩個部分構成的</a:t>
            </a:r>
            <a:r>
              <a:rPr lang="en-US" altLang="zh-TW" dirty="0"/>
              <a:t>, articulated bones </a:t>
            </a:r>
            <a:r>
              <a:rPr lang="zh-TW" altLang="en-US" dirty="0"/>
              <a:t>以及 </a:t>
            </a:r>
            <a:r>
              <a:rPr lang="en-US" altLang="zh-TW" dirty="0"/>
              <a:t>skinned meshes, </a:t>
            </a:r>
          </a:p>
          <a:p>
            <a:r>
              <a:rPr lang="zh-TW" altLang="en-US" dirty="0"/>
              <a:t>也就是骨頭</a:t>
            </a:r>
            <a:r>
              <a:rPr lang="en-US" altLang="zh-TW" dirty="0"/>
              <a:t>/</a:t>
            </a:r>
            <a:r>
              <a:rPr lang="zh-TW" altLang="en-US" dirty="0"/>
              <a:t>骨架以及跟隨骨架移動的皮膚</a:t>
            </a:r>
            <a:r>
              <a:rPr lang="en-US" altLang="zh-TW" dirty="0"/>
              <a:t>, </a:t>
            </a:r>
            <a:r>
              <a:rPr lang="zh-TW" altLang="en-US" dirty="0"/>
              <a:t>並且只有皮膚會被</a:t>
            </a:r>
            <a:r>
              <a:rPr lang="en-US" altLang="zh-TW" dirty="0"/>
              <a:t>user</a:t>
            </a:r>
            <a:r>
              <a:rPr lang="zh-TW" altLang="en-US" dirty="0"/>
              <a:t>看見</a:t>
            </a:r>
            <a:r>
              <a:rPr lang="en-US" altLang="zh-TW" dirty="0"/>
              <a:t>, </a:t>
            </a:r>
            <a:r>
              <a:rPr lang="zh-TW" altLang="en-US" dirty="0"/>
              <a:t>但是移動的主體的骨頭</a:t>
            </a:r>
            <a:r>
              <a:rPr lang="en-US" altLang="zh-TW" dirty="0"/>
              <a:t>/</a:t>
            </a:r>
            <a:r>
              <a:rPr lang="zh-TW" altLang="en-US" dirty="0"/>
              <a:t>骨架 </a:t>
            </a:r>
            <a:endParaRPr lang="en-US" altLang="zh-TW" dirty="0"/>
          </a:p>
          <a:p>
            <a:r>
              <a:rPr lang="zh-TW" altLang="en-US" dirty="0"/>
              <a:t>現在的操控方式也多是以改變骨架的位置與旋轉為主</a:t>
            </a:r>
            <a:r>
              <a:rPr lang="en-US" altLang="zh-TW" dirty="0"/>
              <a:t>, </a:t>
            </a:r>
            <a:r>
              <a:rPr lang="zh-TW" altLang="en-US" dirty="0"/>
              <a:t>所以</a:t>
            </a:r>
            <a:r>
              <a:rPr lang="en-US" altLang="zh-TW" dirty="0"/>
              <a:t>, DoF</a:t>
            </a:r>
            <a:r>
              <a:rPr lang="zh-TW" altLang="en-US" dirty="0"/>
              <a:t>的來源就是這些骨架的位移與旋轉 </a:t>
            </a:r>
            <a:endParaRPr lang="en-US" altLang="zh-TW" dirty="0"/>
          </a:p>
          <a:p>
            <a:r>
              <a:rPr lang="zh-TW" altLang="en-US" dirty="0"/>
              <a:t>這邊就可以回答前面的問題</a:t>
            </a:r>
            <a:r>
              <a:rPr lang="en-US" altLang="zh-TW" dirty="0"/>
              <a:t>”</a:t>
            </a:r>
            <a:r>
              <a:rPr lang="zh-TW" altLang="en-US" dirty="0"/>
              <a:t>為什麼</a:t>
            </a:r>
            <a:r>
              <a:rPr lang="en-US" altLang="zh-TW" dirty="0"/>
              <a:t>interface</a:t>
            </a:r>
            <a:r>
              <a:rPr lang="zh-TW" altLang="en-US" dirty="0"/>
              <a:t>的</a:t>
            </a:r>
            <a:r>
              <a:rPr lang="en-US" altLang="zh-TW" dirty="0"/>
              <a:t>DoF</a:t>
            </a:r>
            <a:r>
              <a:rPr lang="zh-TW" altLang="en-US" dirty="0"/>
              <a:t>會有越來越高的趨勢</a:t>
            </a:r>
            <a:r>
              <a:rPr lang="en-US" altLang="zh-TW" dirty="0"/>
              <a:t>”, </a:t>
            </a:r>
          </a:p>
          <a:p>
            <a:r>
              <a:rPr lang="zh-TW" altLang="en-US" dirty="0"/>
              <a:t>原因就是希望給予使用者更多的自由度來控制</a:t>
            </a:r>
            <a:r>
              <a:rPr lang="en-US" altLang="zh-TW" dirty="0"/>
              <a:t>avatar</a:t>
            </a:r>
            <a:r>
              <a:rPr lang="zh-TW" altLang="en-US" dirty="0"/>
              <a:t>的骨架結構</a:t>
            </a:r>
            <a:r>
              <a:rPr lang="en-US" altLang="zh-TW" dirty="0"/>
              <a:t>, </a:t>
            </a:r>
            <a:r>
              <a:rPr lang="zh-TW" altLang="en-US" dirty="0"/>
              <a:t>而不是使用低自由度且單一的</a:t>
            </a:r>
            <a:r>
              <a:rPr lang="en-US" altLang="zh-TW" dirty="0"/>
              <a:t>interface</a:t>
            </a:r>
            <a:r>
              <a:rPr lang="zh-TW" altLang="en-US" dirty="0"/>
              <a:t>控制高自由度的骨架移動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新的問題又出現了</a:t>
            </a:r>
            <a:r>
              <a:rPr lang="en-US" altLang="zh-TW" dirty="0"/>
              <a:t> -&gt; </a:t>
            </a:r>
            <a:r>
              <a:rPr lang="zh-TW" altLang="en-US" dirty="0"/>
              <a:t>要怎麼控制這麼多的自由度呢</a:t>
            </a:r>
            <a:r>
              <a:rPr lang="en-US" altLang="zh-TW" dirty="0"/>
              <a:t>? Intuitive(</a:t>
            </a:r>
            <a:r>
              <a:rPr lang="zh-TW" altLang="en-US" dirty="0"/>
              <a:t>直覺的</a:t>
            </a:r>
            <a:r>
              <a:rPr lang="en-US" altLang="zh-TW" dirty="0"/>
              <a:t>)</a:t>
            </a:r>
            <a:r>
              <a:rPr lang="zh-TW" altLang="en-US" dirty="0"/>
              <a:t>控制方式有哪一些呢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User </a:t>
            </a:r>
            <a:r>
              <a:rPr lang="zh-TW" altLang="en-US" dirty="0"/>
              <a:t>又會傾向使用哪一些控制方式呢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我們可以先來看看過往的研究都使用哪一些方法作為操控</a:t>
            </a:r>
            <a:r>
              <a:rPr lang="en-US" altLang="zh-TW" dirty="0"/>
              <a:t>human avatar </a:t>
            </a:r>
            <a:r>
              <a:rPr lang="zh-TW" altLang="en-US" dirty="0"/>
              <a:t>的</a:t>
            </a:r>
            <a:r>
              <a:rPr lang="en-US" altLang="zh-TW" dirty="0"/>
              <a:t>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568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Human avatar</a:t>
            </a:r>
            <a:r>
              <a:rPr lang="zh-TW" altLang="en-US" dirty="0"/>
              <a:t>的自由度</a:t>
            </a:r>
            <a:r>
              <a:rPr lang="en-US" altLang="zh-TW" dirty="0"/>
              <a:t>(DoF)</a:t>
            </a:r>
            <a:r>
              <a:rPr lang="zh-TW" altLang="en-US" dirty="0"/>
              <a:t>來自於他的</a:t>
            </a:r>
            <a:r>
              <a:rPr lang="en-US" altLang="zh-TW" dirty="0"/>
              <a:t>joints, </a:t>
            </a:r>
            <a:r>
              <a:rPr lang="zh-TW" altLang="en-US" dirty="0"/>
              <a:t>使用甚麼樣的</a:t>
            </a:r>
            <a:r>
              <a:rPr lang="en-US" altLang="zh-TW" dirty="0"/>
              <a:t>interface</a:t>
            </a:r>
            <a:r>
              <a:rPr lang="zh-TW" altLang="en-US" dirty="0"/>
              <a:t>來操作這些</a:t>
            </a:r>
            <a:r>
              <a:rPr lang="en-US" altLang="zh-TW" dirty="0"/>
              <a:t>joints</a:t>
            </a:r>
            <a:r>
              <a:rPr lang="zh-TW" altLang="en-US" dirty="0"/>
              <a:t>會是有趣的議題 </a:t>
            </a:r>
            <a:endParaRPr lang="en-US" altLang="zh-TW" dirty="0"/>
          </a:p>
          <a:p>
            <a:r>
              <a:rPr lang="zh-TW" altLang="en-US" dirty="0"/>
              <a:t>因為是</a:t>
            </a:r>
            <a:r>
              <a:rPr lang="en-US" altLang="zh-TW" dirty="0"/>
              <a:t>human avatar, </a:t>
            </a:r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很自然的可以想像</a:t>
            </a:r>
            <a:r>
              <a:rPr lang="en-US" altLang="zh-TW" dirty="0"/>
              <a:t>, </a:t>
            </a:r>
            <a:r>
              <a:rPr lang="zh-TW" altLang="en-US" dirty="0"/>
              <a:t>使用</a:t>
            </a:r>
            <a:r>
              <a:rPr lang="en-US" altLang="zh-TW" dirty="0"/>
              <a:t>human body</a:t>
            </a:r>
            <a:r>
              <a:rPr lang="zh-TW" altLang="en-US" dirty="0"/>
              <a:t>上的</a:t>
            </a:r>
            <a:r>
              <a:rPr lang="en-US" altLang="zh-TW" dirty="0"/>
              <a:t>joints</a:t>
            </a:r>
            <a:r>
              <a:rPr lang="zh-TW" altLang="en-US" dirty="0"/>
              <a:t>的</a:t>
            </a:r>
            <a:r>
              <a:rPr lang="en-US" altLang="zh-TW" dirty="0"/>
              <a:t>performance</a:t>
            </a:r>
            <a:r>
              <a:rPr lang="zh-TW" altLang="en-US" dirty="0"/>
              <a:t>作為操作的</a:t>
            </a:r>
            <a:r>
              <a:rPr lang="en-US" altLang="zh-TW" dirty="0"/>
              <a:t>interface, </a:t>
            </a:r>
            <a:r>
              <a:rPr lang="zh-TW" altLang="en-US" dirty="0"/>
              <a:t>先前提到的消費級的</a:t>
            </a:r>
            <a:r>
              <a:rPr lang="en-US" altLang="zh-TW" dirty="0"/>
              <a:t>controllers</a:t>
            </a:r>
            <a:r>
              <a:rPr lang="zh-TW" altLang="en-US" dirty="0"/>
              <a:t>多也是這種形式的</a:t>
            </a:r>
            <a:r>
              <a:rPr lang="en-US" altLang="zh-TW" dirty="0"/>
              <a:t>interface 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366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我把針對</a:t>
            </a:r>
            <a:r>
              <a:rPr lang="en-US" altLang="zh-TW" dirty="0"/>
              <a:t>avatar</a:t>
            </a:r>
            <a:r>
              <a:rPr lang="zh-TW" altLang="en-US" dirty="0"/>
              <a:t>的</a:t>
            </a:r>
            <a:r>
              <a:rPr lang="en-US" altLang="zh-TW" dirty="0"/>
              <a:t>interface</a:t>
            </a:r>
            <a:r>
              <a:rPr lang="zh-TW" altLang="en-US" dirty="0"/>
              <a:t>分成三種</a:t>
            </a:r>
            <a:r>
              <a:rPr lang="en-US" altLang="zh-TW" dirty="0"/>
              <a:t>, </a:t>
            </a:r>
            <a:r>
              <a:rPr lang="zh-TW" altLang="en-US" dirty="0"/>
              <a:t>分成使用</a:t>
            </a:r>
            <a:r>
              <a:rPr lang="en-US" altLang="zh-TW" dirty="0"/>
              <a:t>body performance, hand-held devices, </a:t>
            </a:r>
            <a:r>
              <a:rPr lang="zh-TW" altLang="en-US" dirty="0"/>
              <a:t>以及</a:t>
            </a:r>
            <a:r>
              <a:rPr lang="en-US" altLang="zh-TW" dirty="0"/>
              <a:t>hand performance </a:t>
            </a:r>
            <a:r>
              <a:rPr lang="zh-TW" altLang="en-US" dirty="0"/>
              <a:t>作為</a:t>
            </a:r>
            <a:r>
              <a:rPr lang="en-US" altLang="zh-TW" dirty="0"/>
              <a:t>interface</a:t>
            </a:r>
            <a:r>
              <a:rPr lang="zh-TW" altLang="en-US" dirty="0"/>
              <a:t>的研究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33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第一種是使用</a:t>
            </a:r>
            <a:r>
              <a:rPr lang="en-US" altLang="zh-TW" dirty="0"/>
              <a:t>body performance</a:t>
            </a:r>
            <a:r>
              <a:rPr lang="zh-TW" altLang="en-US" dirty="0"/>
              <a:t>作為操控</a:t>
            </a:r>
            <a:r>
              <a:rPr lang="en-US" altLang="zh-TW" dirty="0"/>
              <a:t>avatar</a:t>
            </a:r>
            <a:r>
              <a:rPr lang="zh-TW" altLang="en-US" dirty="0"/>
              <a:t>的</a:t>
            </a:r>
            <a:r>
              <a:rPr lang="en-US" altLang="zh-TW" dirty="0"/>
              <a:t>interfaces </a:t>
            </a:r>
          </a:p>
          <a:p>
            <a:r>
              <a:rPr lang="zh-TW" altLang="en-US" dirty="0"/>
              <a:t>他是最直覺的操作方式</a:t>
            </a:r>
            <a:r>
              <a:rPr lang="en-US" altLang="zh-TW" dirty="0"/>
              <a:t>, </a:t>
            </a:r>
            <a:r>
              <a:rPr lang="zh-TW" altLang="en-US" dirty="0"/>
              <a:t>因為是虛擬的人形腳色</a:t>
            </a:r>
            <a:r>
              <a:rPr lang="en-US" altLang="zh-TW" dirty="0"/>
              <a:t>, </a:t>
            </a:r>
            <a:r>
              <a:rPr lang="zh-TW" altLang="en-US" dirty="0"/>
              <a:t>使用人的身體</a:t>
            </a:r>
            <a:r>
              <a:rPr lang="en-US" altLang="zh-TW" dirty="0"/>
              <a:t>”</a:t>
            </a:r>
            <a:r>
              <a:rPr lang="zh-TW" altLang="en-US" dirty="0"/>
              <a:t>模仿</a:t>
            </a:r>
            <a:r>
              <a:rPr lang="en-US" altLang="zh-TW" dirty="0"/>
              <a:t>”</a:t>
            </a:r>
            <a:r>
              <a:rPr lang="zh-TW" altLang="en-US" dirty="0"/>
              <a:t>他做出動作是很自然的 </a:t>
            </a:r>
            <a:endParaRPr lang="en-US" altLang="zh-TW" dirty="0"/>
          </a:p>
          <a:p>
            <a:r>
              <a:rPr lang="zh-TW" altLang="en-US" dirty="0"/>
              <a:t>並且</a:t>
            </a:r>
            <a:r>
              <a:rPr lang="en-US" altLang="zh-TW" dirty="0"/>
              <a:t>, </a:t>
            </a:r>
            <a:r>
              <a:rPr lang="zh-TW" altLang="en-US" dirty="0"/>
              <a:t>這種操作方式能夠提供較強</a:t>
            </a:r>
            <a:r>
              <a:rPr lang="en-US" altLang="zh-TW" dirty="0"/>
              <a:t>embodiment</a:t>
            </a:r>
            <a:r>
              <a:rPr lang="zh-TW" altLang="en-US" dirty="0"/>
              <a:t>的感受</a:t>
            </a:r>
            <a:r>
              <a:rPr lang="en-US" altLang="zh-TW" dirty="0"/>
              <a:t>, </a:t>
            </a:r>
            <a:r>
              <a:rPr lang="zh-TW" altLang="en-US" dirty="0"/>
              <a:t>也就是使用者能夠感覺</a:t>
            </a:r>
            <a:r>
              <a:rPr lang="en-US" altLang="zh-TW" dirty="0"/>
              <a:t>avatar</a:t>
            </a:r>
            <a:r>
              <a:rPr lang="zh-TW" altLang="en-US" dirty="0"/>
              <a:t>是自己的身體的延伸</a:t>
            </a:r>
            <a:r>
              <a:rPr lang="en-US" altLang="zh-TW" dirty="0"/>
              <a:t>, </a:t>
            </a:r>
            <a:r>
              <a:rPr lang="zh-TW" altLang="en-US" dirty="0"/>
              <a:t>或是自己身體的一部分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Embodiment</a:t>
            </a:r>
            <a:r>
              <a:rPr lang="zh-TW" altLang="en-US" dirty="0"/>
              <a:t>的優點在於</a:t>
            </a:r>
            <a:r>
              <a:rPr lang="en-US" altLang="zh-TW" dirty="0"/>
              <a:t>, </a:t>
            </a:r>
            <a:r>
              <a:rPr lang="zh-TW" altLang="en-US" dirty="0"/>
              <a:t>能夠提供使用者更沉浸的虛擬世界互動體驗</a:t>
            </a:r>
            <a:r>
              <a:rPr lang="en-US" altLang="zh-TW" dirty="0"/>
              <a:t>, </a:t>
            </a:r>
            <a:r>
              <a:rPr lang="zh-TW" altLang="en-US" dirty="0"/>
              <a:t>尤其對於現在的</a:t>
            </a:r>
            <a:r>
              <a:rPr lang="en-US" altLang="zh-TW" dirty="0"/>
              <a:t>VR/AR</a:t>
            </a:r>
            <a:r>
              <a:rPr lang="zh-TW" altLang="en-US" dirty="0"/>
              <a:t>應用場景而言是有幫助的</a:t>
            </a:r>
            <a:r>
              <a:rPr lang="en-US" altLang="zh-TW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Body performance</a:t>
            </a:r>
            <a:r>
              <a:rPr lang="zh-TW" altLang="en-US" dirty="0"/>
              <a:t>在操作</a:t>
            </a:r>
            <a:r>
              <a:rPr lang="en-US" altLang="zh-TW" dirty="0"/>
              <a:t>human avatar</a:t>
            </a:r>
            <a:r>
              <a:rPr lang="zh-TW" altLang="en-US" dirty="0"/>
              <a:t>上</a:t>
            </a:r>
            <a:r>
              <a:rPr lang="en-US" altLang="zh-TW" dirty="0"/>
              <a:t>, </a:t>
            </a:r>
            <a:r>
              <a:rPr lang="zh-TW" altLang="en-US" dirty="0"/>
              <a:t>最大的好處就是</a:t>
            </a:r>
            <a:r>
              <a:rPr lang="en-US" altLang="zh-TW" dirty="0"/>
              <a:t>one-to-one mapping</a:t>
            </a:r>
            <a:r>
              <a:rPr lang="zh-TW" altLang="en-US" dirty="0"/>
              <a:t>產生的操作方便性與直覺性</a:t>
            </a:r>
            <a:r>
              <a:rPr lang="en-US" altLang="zh-TW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最大的缺點還是空間需求以及疲勞程度還有</a:t>
            </a:r>
            <a:r>
              <a:rPr lang="en-US" altLang="zh-TW" dirty="0"/>
              <a:t>unrealistic moves</a:t>
            </a:r>
            <a:r>
              <a:rPr lang="zh-TW" altLang="en-US" dirty="0"/>
              <a:t>不好表達</a:t>
            </a:r>
            <a:r>
              <a:rPr lang="en-US" altLang="zh-TW" dirty="0"/>
              <a:t>.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41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48F3D-0597-4245-A931-49C59E59B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90B4C6-C521-43F7-89B8-4C69DBC6C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223380-2EAB-4030-8026-41590800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C497-388F-4ED2-BA8A-B417FB9A6CD6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84E1DF-4C20-499C-A8A7-92D4BF43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1A92D4-6642-4F11-825B-B78EF0DB8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7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70C37-342E-42C8-B20B-B827029DF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750A13A-766A-4353-BA9F-4BC9D3E42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E9E45E-E327-4952-8131-1223E9523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322242-54B5-41A0-B1CD-1A1C08952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2E1E-3E05-42C9-8804-089633AAC0A5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B67248-8727-44EE-812A-8847F7D8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D5290A-C15F-4FFD-A3FE-1C52B9BA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42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1231D-60C1-4019-87F1-FB3DED96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45E624-41F3-4130-BD31-1C57092C2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BB81A8-7F26-40B9-95B9-7A989E2A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01CA-B851-40E9-9336-7016809E557E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5018DD-35FE-4C7B-9225-911A0FAF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2ACE13-D23A-4367-B71A-AD2DEC90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430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4017BC0-86C3-45DF-A209-2289207F9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F110C42-9E36-4049-A9A8-448C6B400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405262-F8DB-4EC8-8A4A-07A51E7C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C2E-499A-4770-84F4-2BA9D4BFEA0E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21A0E4-BB20-4D9F-A712-C6648A43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85907F-1D8D-4450-B823-E18A2CF6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57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CB30D-8FCC-4802-ACD6-0D81F7F6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831D8-6F92-4521-B29D-DAC79B94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C7DE42-72D1-40BF-B610-FC8CFB49D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0287-5245-460D-B7B6-42067FDB2DFA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0BCC51-B657-43F3-B1AA-580E6C03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CF921C-32C0-447A-B1AC-B8CA61D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D149E3A1-F5A3-43F6-A114-63860580100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180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CB30D-8FCC-4802-ACD6-0D81F7F6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08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831D8-6F92-4521-B29D-DAC79B94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C7DE42-72D1-40BF-B610-FC8CFB49D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0287-5245-460D-B7B6-42067FDB2DFA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0BCC51-B657-43F3-B1AA-580E6C03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CF921C-32C0-447A-B1AC-B8CA61D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D149E3A1-F5A3-43F6-A114-63860580100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D80A960B-209B-422F-AFCD-FBA1263BF7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117919"/>
            <a:ext cx="4470400" cy="5349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7609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30905-3C3C-4228-8102-687AAF14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10C03-ADAB-41B4-A28E-7E4421C52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9A22A-0DCF-4D9B-BDB6-501F8ABD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7B2E-4C2D-4BB8-AA94-922A3DE3736B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2955C2-8230-44A7-8267-CD66531C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DAC352-5000-4179-AF52-C41F0AFB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D149E3A1-F5A3-43F6-A114-63860580100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90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5811F-E4CA-4402-90DC-B3481085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94B1BF-46B7-4131-A1D0-F608F0F4B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C849A2-2C13-4E50-8F65-84E132D7C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52DFCD-53B5-4155-9C2F-6ED2E0C6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B5E43-FAA0-4C85-8DAE-2BC43C27EBEE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B29B16-3757-470D-BD74-243DFC2AE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2A9AB-989D-4F5E-96B9-B75FE597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519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2E27E-CE0E-431B-B036-4913246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2F88D-51DB-47A1-92AA-68ABAAB59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43944E-DB72-4804-9C47-CED9DE91A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33C770-8D4A-477A-8860-851AA6563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47B4E94-8ED5-414F-8463-0B290AA55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7DA012-C374-4F10-8139-C531DAA7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EC64-A595-4EEB-A6EF-7EC7C4755DC0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93AE6F7-86C8-46BA-92E5-7AFFE913E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FA5E14A-0553-46CE-BE82-FAA35D551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53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368629-E141-4AC5-8853-4995A0D4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BE45C3-CAB7-4F95-B3B0-2EA2DE17B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8321-F60B-43BE-8DAA-6BB8B615D6A7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0978F6-BF4D-4D7B-BF7E-B6606B13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2BD8A6-CBE1-48B7-9D32-9E859E19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48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41898F5-3637-4AEB-8F56-8AF88E681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B7D2-8EC3-4C98-80CE-6EAC89052FA0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8D3D7D7-CF70-4A4A-B9C7-419C055E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053626-6F08-45EA-A768-795666F6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72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B86B9D-6889-4D54-B72C-FFE3D535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F93F0-26E5-4D2B-B852-2DDA0F348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3AD7370-EDCA-4484-B23F-8DA7D8379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1DAD20-AB53-4FB4-B39A-430F492C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5B2C-8410-4D77-BE36-DB6ABF2F0795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26F140-5188-4375-B26C-7B595EF2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0796EF-12B6-47C1-9FE9-6507CF14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29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8A18352-245B-41F5-A2DD-A599E96C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E41ECB-1296-470B-958F-028F81261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4450D-4B37-4066-94D5-712345570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E7F93-74CE-4B4D-98DB-20032D0F9894}" type="datetime1">
              <a:rPr lang="zh-TW" altLang="en-US" smtClean="0"/>
              <a:t>2023/4/27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585364-4AB8-470F-A8A8-07DBBCF29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D658AA-B782-4005-AB0B-2C00D0641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97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0.png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0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0.png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0.png"/><Relationship Id="rId4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6C9AE-FF86-4B42-949B-C71F1BB29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520" y="1507651"/>
            <a:ext cx="11236960" cy="2824162"/>
          </a:xfrm>
        </p:spPr>
        <p:txBody>
          <a:bodyPr anchor="ctr">
            <a:normAutofit/>
          </a:bodyPr>
          <a:lstStyle/>
          <a:p>
            <a:r>
              <a:rPr lang="en-US" altLang="zh-TW" sz="4000" dirty="0">
                <a:latin typeface="Franklin Gothic Medium" panose="020B0603020102020204" pitchFamily="34" charset="0"/>
              </a:rPr>
              <a:t>FingerPuppet: Finger-Walking</a:t>
            </a:r>
            <a:r>
              <a:rPr lang="zh-TW" altLang="en-US" sz="4000" dirty="0">
                <a:latin typeface="Franklin Gothic Medium" panose="020B0603020102020204" pitchFamily="34" charset="0"/>
              </a:rPr>
              <a:t> </a:t>
            </a:r>
            <a:r>
              <a:rPr lang="en-US" altLang="zh-TW" sz="4000" dirty="0">
                <a:latin typeface="Franklin Gothic Medium" panose="020B0603020102020204" pitchFamily="34" charset="0"/>
              </a:rPr>
              <a:t>Performance-based Puppetry for</a:t>
            </a:r>
            <a:r>
              <a:rPr lang="zh-TW" altLang="en-US" sz="4000" dirty="0">
                <a:latin typeface="Franklin Gothic Medium" panose="020B0603020102020204" pitchFamily="34" charset="0"/>
              </a:rPr>
              <a:t> </a:t>
            </a:r>
            <a:r>
              <a:rPr lang="en-US" altLang="zh-TW" sz="4000" dirty="0">
                <a:latin typeface="Franklin Gothic Medium" panose="020B0603020102020204" pitchFamily="34" charset="0"/>
              </a:rPr>
              <a:t>Human Avatar</a:t>
            </a:r>
            <a:br>
              <a:rPr lang="en-US" altLang="zh-TW" sz="4000" dirty="0">
                <a:latin typeface="Franklin Gothic Medium" panose="020B0603020102020204" pitchFamily="34" charset="0"/>
              </a:rPr>
            </a:br>
            <a:br>
              <a:rPr lang="en-US" altLang="zh-TW" sz="4000" dirty="0">
                <a:latin typeface="Franklin Gothic Medium" panose="020B0603020102020204" pitchFamily="34" charset="0"/>
              </a:rPr>
            </a:b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基於手指走路表演的虛擬替身操作介面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6F8888-90C4-4DCB-B674-6B0FCA347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9309"/>
            <a:ext cx="9144000" cy="1402079"/>
          </a:xfrm>
        </p:spPr>
        <p:txBody>
          <a:bodyPr anchor="ctr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梁中瀚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陳炳宇 老師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180ED7-2C75-4798-9389-9D4AAE7DA598}"/>
              </a:ext>
            </a:extLst>
          </p:cNvPr>
          <p:cNvSpPr txBox="1"/>
          <p:nvPr/>
        </p:nvSpPr>
        <p:spPr>
          <a:xfrm>
            <a:off x="2497292" y="5834448"/>
            <a:ext cx="71974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Department of Computer Science and Information Engineering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National Taiwan University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2400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7F915-3122-4D81-B307-EC4E073D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BFE68-5291-49AB-9E50-743ACED4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997"/>
            <a:ext cx="10515600" cy="4351338"/>
          </a:xfrm>
        </p:spPr>
        <p:txBody>
          <a:bodyPr/>
          <a:lstStyle/>
          <a:p>
            <a:r>
              <a:rPr lang="en-US" altLang="zh-TW" dirty="0"/>
              <a:t>Controlling human avatar (those joints and bone structure) ; three types of interfaces  </a:t>
            </a:r>
          </a:p>
          <a:p>
            <a:pPr lvl="1"/>
            <a:r>
              <a:rPr lang="en-US" altLang="zh-TW" dirty="0"/>
              <a:t>Utilize user’s body performance and apply one-to-one mapping is naïve</a:t>
            </a:r>
          </a:p>
          <a:p>
            <a:pPr lvl="2"/>
            <a:r>
              <a:rPr lang="en-US" altLang="zh-TW" dirty="0"/>
              <a:t>Large space/area requirement, fatigue and hard to perform unrealistic moves </a:t>
            </a:r>
          </a:p>
          <a:p>
            <a:pPr lvl="1"/>
            <a:r>
              <a:rPr lang="en-US" altLang="zh-TW" dirty="0"/>
              <a:t>Hand-held devices address those issues (i.e. tangible user interface) </a:t>
            </a:r>
          </a:p>
          <a:p>
            <a:pPr lvl="2"/>
            <a:r>
              <a:rPr lang="en-US" altLang="zh-TW" dirty="0"/>
              <a:t>But requires specialized devices </a:t>
            </a:r>
          </a:p>
          <a:p>
            <a:pPr lvl="1"/>
            <a:r>
              <a:rPr lang="en-US" altLang="zh-TW" dirty="0"/>
              <a:t>Hand-based performances are wonderful solution?</a:t>
            </a:r>
          </a:p>
          <a:p>
            <a:pPr lvl="2"/>
            <a:r>
              <a:rPr lang="en-US" altLang="zh-TW" dirty="0"/>
              <a:t>How to retarget the motion from hand to human body? </a:t>
            </a:r>
          </a:p>
          <a:p>
            <a:pPr lvl="2"/>
            <a:r>
              <a:rPr lang="en-US" altLang="zh-TW" dirty="0"/>
              <a:t>What kind of performance that users preferred to use for manipulating? </a:t>
            </a:r>
          </a:p>
          <a:p>
            <a:pPr lvl="2"/>
            <a:r>
              <a:rPr lang="en-US" altLang="zh-TW" dirty="0"/>
              <a:t>What kind of human motion that users preferred to represent by hand performance? 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D737E-6F55-49A4-A682-FF73D958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47C655-B267-4509-89F9-6B43D9D5393B}"/>
              </a:ext>
            </a:extLst>
          </p:cNvPr>
          <p:cNvSpPr txBox="1"/>
          <p:nvPr/>
        </p:nvSpPr>
        <p:spPr>
          <a:xfrm>
            <a:off x="457200" y="5489248"/>
            <a:ext cx="36044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修改成使用圖例的方式呈現</a:t>
            </a:r>
            <a:r>
              <a:rPr lang="en-US" altLang="zh-TW" dirty="0"/>
              <a:t>, </a:t>
            </a:r>
            <a:r>
              <a:rPr lang="zh-TW" altLang="en-US" dirty="0"/>
              <a:t>不要都是文字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像是區分</a:t>
            </a:r>
            <a:r>
              <a:rPr lang="en-US" altLang="zh-TW" dirty="0"/>
              <a:t>mimicking</a:t>
            </a:r>
            <a:r>
              <a:rPr lang="zh-TW" altLang="en-US" dirty="0"/>
              <a:t>與</a:t>
            </a:r>
            <a:r>
              <a:rPr lang="en-US" altLang="zh-TW" dirty="0"/>
              <a:t>controlling interface</a:t>
            </a:r>
            <a:r>
              <a:rPr lang="zh-TW" altLang="en-US" dirty="0"/>
              <a:t>的那一頁的做法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D52661-D644-4C42-AB2E-84608CC251B1}"/>
              </a:ext>
            </a:extLst>
          </p:cNvPr>
          <p:cNvSpPr txBox="1"/>
          <p:nvPr/>
        </p:nvSpPr>
        <p:spPr>
          <a:xfrm>
            <a:off x="4533900" y="5489248"/>
            <a:ext cx="36044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這一頁的內容感覺可以放在</a:t>
            </a:r>
            <a:r>
              <a:rPr lang="en-US" altLang="zh-TW" dirty="0"/>
              <a:t>introduction-summary</a:t>
            </a:r>
            <a:r>
              <a:rPr lang="zh-TW" altLang="en-US" dirty="0"/>
              <a:t>當中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860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E8945-FFF3-46D5-AAC7-9E078C25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44C76-5026-4D87-B6BD-24BDBF68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3FF12F-8B57-422F-9ED1-162561404308}"/>
              </a:ext>
            </a:extLst>
          </p:cNvPr>
          <p:cNvSpPr/>
          <p:nvPr/>
        </p:nvSpPr>
        <p:spPr>
          <a:xfrm>
            <a:off x="4435602" y="1690688"/>
            <a:ext cx="3253358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Puppetry interface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3D1C03-50D1-4FC0-9D78-E9E6F2C2C122}"/>
              </a:ext>
            </a:extLst>
          </p:cNvPr>
          <p:cNvSpPr/>
          <p:nvPr/>
        </p:nvSpPr>
        <p:spPr>
          <a:xfrm>
            <a:off x="4489548" y="3415140"/>
            <a:ext cx="3145466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Hand-held devices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5D55B3-DBBD-4FE7-A4A8-21A04C5B9B12}"/>
              </a:ext>
            </a:extLst>
          </p:cNvPr>
          <p:cNvSpPr/>
          <p:nvPr/>
        </p:nvSpPr>
        <p:spPr>
          <a:xfrm>
            <a:off x="838200" y="3415138"/>
            <a:ext cx="3145467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Body performance 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7A999EE-AF59-4FD3-B430-A48AA41A46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5800795" y="3153653"/>
            <a:ext cx="5229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19B1CADD-BAFC-413F-A688-5716CDCDA98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975123" y="1327979"/>
            <a:ext cx="522971" cy="36513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FF2646-AC16-4EBC-804F-31B4C8DB32EA}"/>
              </a:ext>
            </a:extLst>
          </p:cNvPr>
          <p:cNvSpPr/>
          <p:nvPr/>
        </p:nvSpPr>
        <p:spPr>
          <a:xfrm>
            <a:off x="8147247" y="3415139"/>
            <a:ext cx="3145466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Hand performance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E3A9FFBA-8CDF-47B7-9733-527E3BF67FC0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7629644" y="1324803"/>
            <a:ext cx="522972" cy="365769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52D2818-5A16-4684-81FE-33E6D83919E1}"/>
              </a:ext>
            </a:extLst>
          </p:cNvPr>
          <p:cNvSpPr/>
          <p:nvPr/>
        </p:nvSpPr>
        <p:spPr>
          <a:xfrm>
            <a:off x="4627498" y="4738201"/>
            <a:ext cx="2882267" cy="478465"/>
          </a:xfrm>
          <a:prstGeom prst="round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>
                    <a:alpha val="50000"/>
                  </a:sysClr>
                </a:solidFill>
              </a:rPr>
              <a:t>Tangible user interface </a:t>
            </a:r>
            <a:endParaRPr lang="zh-TW" altLang="en-US" sz="2000" dirty="0">
              <a:solidFill>
                <a:sysClr val="windowText" lastClr="000000">
                  <a:alpha val="50000"/>
                </a:sys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9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E8945-FFF3-46D5-AAC7-9E078C25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44C76-5026-4D87-B6BD-24BDBF68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3FF12F-8B57-422F-9ED1-162561404308}"/>
              </a:ext>
            </a:extLst>
          </p:cNvPr>
          <p:cNvSpPr/>
          <p:nvPr/>
        </p:nvSpPr>
        <p:spPr>
          <a:xfrm>
            <a:off x="4064292" y="1567017"/>
            <a:ext cx="3253358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Puppetry interface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3D1C03-50D1-4FC0-9D78-E9E6F2C2C122}"/>
              </a:ext>
            </a:extLst>
          </p:cNvPr>
          <p:cNvSpPr/>
          <p:nvPr/>
        </p:nvSpPr>
        <p:spPr>
          <a:xfrm>
            <a:off x="4118238" y="3291469"/>
            <a:ext cx="3145466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Hand-held devices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5D55B3-DBBD-4FE7-A4A8-21A04C5B9B12}"/>
              </a:ext>
            </a:extLst>
          </p:cNvPr>
          <p:cNvSpPr/>
          <p:nvPr/>
        </p:nvSpPr>
        <p:spPr>
          <a:xfrm>
            <a:off x="466890" y="3291467"/>
            <a:ext cx="3145467" cy="12014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Body performance 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7A999EE-AF59-4FD3-B430-A48AA41A46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5429485" y="3029982"/>
            <a:ext cx="5229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19B1CADD-BAFC-413F-A688-5716CDCDA98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603813" y="1204308"/>
            <a:ext cx="522971" cy="36513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FF2646-AC16-4EBC-804F-31B4C8DB32EA}"/>
              </a:ext>
            </a:extLst>
          </p:cNvPr>
          <p:cNvSpPr/>
          <p:nvPr/>
        </p:nvSpPr>
        <p:spPr>
          <a:xfrm>
            <a:off x="7775937" y="3291468"/>
            <a:ext cx="3145466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Hand performance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E3A9FFBA-8CDF-47B7-9733-527E3BF67FC0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7258334" y="1201132"/>
            <a:ext cx="522972" cy="365769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145E75DB-0869-441B-A9B0-4EA30805616B}"/>
              </a:ext>
            </a:extLst>
          </p:cNvPr>
          <p:cNvSpPr/>
          <p:nvPr/>
        </p:nvSpPr>
        <p:spPr>
          <a:xfrm>
            <a:off x="1367649" y="5093752"/>
            <a:ext cx="3145467" cy="134671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Naïve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One-to-one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Embodiment 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3E66639-3D7D-432B-A435-4024EA9C29A4}"/>
              </a:ext>
            </a:extLst>
          </p:cNvPr>
          <p:cNvSpPr/>
          <p:nvPr/>
        </p:nvSpPr>
        <p:spPr>
          <a:xfrm>
            <a:off x="6950848" y="5093752"/>
            <a:ext cx="4870908" cy="13467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Large space/area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Physical effort caused a feeling of fatigue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Hard to perform unrealistic moves 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275CE60-9FDF-4A4A-A145-88556BCFD0B7}"/>
              </a:ext>
            </a:extLst>
          </p:cNvPr>
          <p:cNvSpPr/>
          <p:nvPr/>
        </p:nvSpPr>
        <p:spPr>
          <a:xfrm>
            <a:off x="4256188" y="4580319"/>
            <a:ext cx="2882267" cy="478465"/>
          </a:xfrm>
          <a:prstGeom prst="round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>
                    <a:alpha val="50000"/>
                  </a:sysClr>
                </a:solidFill>
              </a:rPr>
              <a:t>Tangible user interface </a:t>
            </a:r>
            <a:endParaRPr lang="zh-TW" altLang="en-US" sz="2000" dirty="0">
              <a:solidFill>
                <a:sysClr val="windowText" lastClr="000000">
                  <a:alpha val="50000"/>
                </a:sysClr>
              </a:solidFill>
            </a:endParaRPr>
          </a:p>
        </p:txBody>
      </p:sp>
      <p:pic>
        <p:nvPicPr>
          <p:cNvPr id="1026" name="Picture 2" descr="Thumbs up - Free gestures icons">
            <a:extLst>
              <a:ext uri="{FF2B5EF4-FFF2-40B4-BE49-F238E27FC236}">
                <a16:creationId xmlns:a16="http://schemas.microsoft.com/office/drawing/2014/main" id="{BE6EB56D-3D9B-41BC-BF94-32B53C95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48" y="5250128"/>
            <a:ext cx="1088901" cy="108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umbs down - Free social media icons">
            <a:extLst>
              <a:ext uri="{FF2B5EF4-FFF2-40B4-BE49-F238E27FC236}">
                <a16:creationId xmlns:a16="http://schemas.microsoft.com/office/drawing/2014/main" id="{6B96B3CE-9F0D-4206-86E4-70AE64D6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46" y="5311137"/>
            <a:ext cx="1046482" cy="104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68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E10A6-BC64-4674-9C9B-D185AA23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 – Body performance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50FED-3D60-4C37-B770-B0C4537F4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zh-TW" dirty="0"/>
              <a:t>Most of the body performance is </a:t>
            </a:r>
            <a:r>
              <a:rPr lang="en-US" altLang="zh-TW" i="1" u="sng" dirty="0"/>
              <a:t>mimicking interface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Strong sense of embodiment </a:t>
            </a:r>
          </a:p>
          <a:p>
            <a:pPr lvl="1"/>
            <a:r>
              <a:rPr lang="en-US" altLang="zh-TW" dirty="0"/>
              <a:t>Less input information but compensate by example animation </a:t>
            </a:r>
            <a:br>
              <a:rPr lang="en-US" altLang="zh-TW" dirty="0"/>
            </a:br>
            <a:r>
              <a:rPr lang="en-US" altLang="zh-TW" dirty="0"/>
              <a:t>(used in our work)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1EE658-C67B-498D-BA09-A72E1D4C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49E3A1-F5A3-43F6-A114-638605801008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096C76-8A34-4700-A148-5A4FCF6BA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05" y="4036912"/>
            <a:ext cx="3340396" cy="18814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AEDF0E5-397F-442F-951C-BBA5B5659DF5}"/>
              </a:ext>
            </a:extLst>
          </p:cNvPr>
          <p:cNvSpPr txBox="1"/>
          <p:nvPr/>
        </p:nvSpPr>
        <p:spPr>
          <a:xfrm>
            <a:off x="567954" y="3560813"/>
            <a:ext cx="277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Motion capture 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B4041B-88B8-43ED-9E5D-F858C184B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67" y="3745479"/>
            <a:ext cx="2775097" cy="217286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1794988-4948-4E02-A635-4A1DCEE37CF8}"/>
              </a:ext>
            </a:extLst>
          </p:cNvPr>
          <p:cNvSpPr txBox="1"/>
          <p:nvPr/>
        </p:nvSpPr>
        <p:spPr>
          <a:xfrm>
            <a:off x="4302640" y="3237121"/>
            <a:ext cx="277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Fewer tracking points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EE2420E-1488-40D2-A864-CA315164CA47}"/>
              </a:ext>
            </a:extLst>
          </p:cNvPr>
          <p:cNvCxnSpPr>
            <a:stCxn id="5" idx="3"/>
          </p:cNvCxnSpPr>
          <p:nvPr/>
        </p:nvCxnSpPr>
        <p:spPr>
          <a:xfrm flipV="1">
            <a:off x="3625701" y="4977626"/>
            <a:ext cx="63086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69F40269-127B-4269-848B-A3E341F33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209" y="3672044"/>
            <a:ext cx="3812999" cy="224629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DE7509-829A-41F0-AE5D-551E12D65398}"/>
              </a:ext>
            </a:extLst>
          </p:cNvPr>
          <p:cNvSpPr txBox="1"/>
          <p:nvPr/>
        </p:nvSpPr>
        <p:spPr>
          <a:xfrm>
            <a:off x="7613182" y="3192667"/>
            <a:ext cx="417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Only 3 tracking points of upper body 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7039E24-E323-4E40-9C5C-B0259E1E9F93}"/>
              </a:ext>
            </a:extLst>
          </p:cNvPr>
          <p:cNvCxnSpPr>
            <a:cxnSpLocks/>
          </p:cNvCxnSpPr>
          <p:nvPr/>
        </p:nvCxnSpPr>
        <p:spPr>
          <a:xfrm>
            <a:off x="7031663" y="4958207"/>
            <a:ext cx="7625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6A266B-F9F9-4C54-A600-91B3353BA6F0}"/>
              </a:ext>
            </a:extLst>
          </p:cNvPr>
          <p:cNvSpPr txBox="1"/>
          <p:nvPr/>
        </p:nvSpPr>
        <p:spPr>
          <a:xfrm>
            <a:off x="4059862" y="5934670"/>
            <a:ext cx="3260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Performance Animation from Low-dimensional Control Signals</a:t>
            </a:r>
          </a:p>
          <a:p>
            <a:pPr algn="ctr"/>
            <a:r>
              <a:rPr lang="en-US" altLang="zh-TW" dirty="0"/>
              <a:t>(ToG 2005)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7ED6A69-9869-4926-93DB-FBEFC0CA27D1}"/>
              </a:ext>
            </a:extLst>
          </p:cNvPr>
          <p:cNvSpPr txBox="1"/>
          <p:nvPr/>
        </p:nvSpPr>
        <p:spPr>
          <a:xfrm>
            <a:off x="9147543" y="6031250"/>
            <a:ext cx="171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CoolMoves</a:t>
            </a:r>
          </a:p>
          <a:p>
            <a:pPr algn="ctr"/>
            <a:r>
              <a:rPr lang="en-US" altLang="zh-TW" dirty="0"/>
              <a:t>(IMWUT 2021)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23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E8945-FFF3-46D5-AAC7-9E078C25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44C76-5026-4D87-B6BD-24BDBF68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3FF12F-8B57-422F-9ED1-162561404308}"/>
              </a:ext>
            </a:extLst>
          </p:cNvPr>
          <p:cNvSpPr/>
          <p:nvPr/>
        </p:nvSpPr>
        <p:spPr>
          <a:xfrm>
            <a:off x="4064292" y="1567017"/>
            <a:ext cx="3253358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Puppetry interface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3D1C03-50D1-4FC0-9D78-E9E6F2C2C122}"/>
              </a:ext>
            </a:extLst>
          </p:cNvPr>
          <p:cNvSpPr/>
          <p:nvPr/>
        </p:nvSpPr>
        <p:spPr>
          <a:xfrm>
            <a:off x="4118238" y="3291469"/>
            <a:ext cx="3145466" cy="12014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Hand-held devices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5D55B3-DBBD-4FE7-A4A8-21A04C5B9B12}"/>
              </a:ext>
            </a:extLst>
          </p:cNvPr>
          <p:cNvSpPr/>
          <p:nvPr/>
        </p:nvSpPr>
        <p:spPr>
          <a:xfrm>
            <a:off x="466890" y="3291467"/>
            <a:ext cx="3145467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Body performance 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7A999EE-AF59-4FD3-B430-A48AA41A46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5429485" y="3029982"/>
            <a:ext cx="5229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19B1CADD-BAFC-413F-A688-5716CDCDA98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603813" y="1204308"/>
            <a:ext cx="522971" cy="36513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FF2646-AC16-4EBC-804F-31B4C8DB32EA}"/>
              </a:ext>
            </a:extLst>
          </p:cNvPr>
          <p:cNvSpPr/>
          <p:nvPr/>
        </p:nvSpPr>
        <p:spPr>
          <a:xfrm>
            <a:off x="7775937" y="3291468"/>
            <a:ext cx="3145466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Hand performance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E3A9FFBA-8CDF-47B7-9733-527E3BF67FC0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7258334" y="1201132"/>
            <a:ext cx="522972" cy="365769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28565209-FD1D-4AD7-B7B7-96A12DA08819}"/>
              </a:ext>
            </a:extLst>
          </p:cNvPr>
          <p:cNvSpPr/>
          <p:nvPr/>
        </p:nvSpPr>
        <p:spPr>
          <a:xfrm>
            <a:off x="7775936" y="5186878"/>
            <a:ext cx="3145467" cy="13520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Specialized device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Less embodiment 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CD21191-927D-449D-B0A5-5E0707B69A75}"/>
              </a:ext>
            </a:extLst>
          </p:cNvPr>
          <p:cNvSpPr/>
          <p:nvPr/>
        </p:nvSpPr>
        <p:spPr>
          <a:xfrm>
            <a:off x="1333795" y="5186878"/>
            <a:ext cx="4363527" cy="13520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Less space and area requirement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Able to perform unrealistic moves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8D4BBB4-CE20-4FDF-8B1A-B027E001C432}"/>
              </a:ext>
            </a:extLst>
          </p:cNvPr>
          <p:cNvSpPr/>
          <p:nvPr/>
        </p:nvSpPr>
        <p:spPr>
          <a:xfrm>
            <a:off x="4256188" y="4556339"/>
            <a:ext cx="2882267" cy="478465"/>
          </a:xfrm>
          <a:prstGeom prst="round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>
                    <a:alpha val="50000"/>
                  </a:sysClr>
                </a:solidFill>
              </a:rPr>
              <a:t>Tangible user interface </a:t>
            </a:r>
            <a:endParaRPr lang="zh-TW" altLang="en-US" sz="2000" dirty="0">
              <a:solidFill>
                <a:sysClr val="windowText" lastClr="000000">
                  <a:alpha val="50000"/>
                </a:sysClr>
              </a:solidFill>
            </a:endParaRPr>
          </a:p>
        </p:txBody>
      </p:sp>
      <p:pic>
        <p:nvPicPr>
          <p:cNvPr id="18" name="Picture 2" descr="Thumbs up - Free gestures icons">
            <a:extLst>
              <a:ext uri="{FF2B5EF4-FFF2-40B4-BE49-F238E27FC236}">
                <a16:creationId xmlns:a16="http://schemas.microsoft.com/office/drawing/2014/main" id="{A458C8AB-51FC-41B8-B48F-FDE6415B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48" y="5250128"/>
            <a:ext cx="1088901" cy="108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Thumbs down - Free social media icons">
            <a:extLst>
              <a:ext uri="{FF2B5EF4-FFF2-40B4-BE49-F238E27FC236}">
                <a16:creationId xmlns:a16="http://schemas.microsoft.com/office/drawing/2014/main" id="{BBCB874A-815D-4734-A206-780F67A1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39" y="5446393"/>
            <a:ext cx="1046482" cy="104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62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E10A6-BC64-4674-9C9B-D185AA23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 – Handheld devices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E3B983-C00E-4C2A-9F02-C802F28CF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Most of the handheld devices is </a:t>
            </a:r>
            <a:r>
              <a:rPr lang="en-US" altLang="zh-TW" i="1" u="sng" dirty="0"/>
              <a:t>controlling interface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Able to control specific parts of the avatar </a:t>
            </a:r>
          </a:p>
          <a:p>
            <a:pPr lvl="1"/>
            <a:r>
              <a:rPr lang="en-US" altLang="zh-TW" dirty="0"/>
              <a:t>Less input joints with layering approach in </a:t>
            </a:r>
            <a:r>
              <a:rPr lang="en-US" altLang="zh-TW" u="sng" dirty="0"/>
              <a:t>animation editing</a:t>
            </a:r>
            <a:r>
              <a:rPr lang="en-US" altLang="zh-TW" dirty="0"/>
              <a:t> application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1EE658-C67B-498D-BA09-A72E1D4C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717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E8945-FFF3-46D5-AAC7-9E078C25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44C76-5026-4D87-B6BD-24BDBF68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3FF12F-8B57-422F-9ED1-162561404308}"/>
              </a:ext>
            </a:extLst>
          </p:cNvPr>
          <p:cNvSpPr/>
          <p:nvPr/>
        </p:nvSpPr>
        <p:spPr>
          <a:xfrm>
            <a:off x="4064292" y="1567017"/>
            <a:ext cx="3253358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Puppetry interface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3D1C03-50D1-4FC0-9D78-E9E6F2C2C122}"/>
              </a:ext>
            </a:extLst>
          </p:cNvPr>
          <p:cNvSpPr/>
          <p:nvPr/>
        </p:nvSpPr>
        <p:spPr>
          <a:xfrm>
            <a:off x="4118238" y="3291469"/>
            <a:ext cx="3145466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Hand-held devices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5D55B3-DBBD-4FE7-A4A8-21A04C5B9B12}"/>
              </a:ext>
            </a:extLst>
          </p:cNvPr>
          <p:cNvSpPr/>
          <p:nvPr/>
        </p:nvSpPr>
        <p:spPr>
          <a:xfrm>
            <a:off x="466890" y="3291467"/>
            <a:ext cx="3145467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Body performance 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7A999EE-AF59-4FD3-B430-A48AA41A46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5429485" y="3029982"/>
            <a:ext cx="5229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19B1CADD-BAFC-413F-A688-5716CDCDA98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603813" y="1204308"/>
            <a:ext cx="522971" cy="36513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FF2646-AC16-4EBC-804F-31B4C8DB32EA}"/>
              </a:ext>
            </a:extLst>
          </p:cNvPr>
          <p:cNvSpPr/>
          <p:nvPr/>
        </p:nvSpPr>
        <p:spPr>
          <a:xfrm>
            <a:off x="7775937" y="3291468"/>
            <a:ext cx="3145466" cy="12014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Hand performance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E3A9FFBA-8CDF-47B7-9733-527E3BF67FC0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7258334" y="1201132"/>
            <a:ext cx="522972" cy="365769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28565209-FD1D-4AD7-B7B7-96A12DA08819}"/>
              </a:ext>
            </a:extLst>
          </p:cNvPr>
          <p:cNvSpPr/>
          <p:nvPr/>
        </p:nvSpPr>
        <p:spPr>
          <a:xfrm>
            <a:off x="7317650" y="5082567"/>
            <a:ext cx="3657699" cy="1410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 wonderful solution? 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493D206-225B-471A-8058-D24D31F76912}"/>
              </a:ext>
            </a:extLst>
          </p:cNvPr>
          <p:cNvSpPr/>
          <p:nvPr/>
        </p:nvSpPr>
        <p:spPr>
          <a:xfrm>
            <a:off x="1118496" y="5082567"/>
            <a:ext cx="4841883" cy="1410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Less space and area requirement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Able to perform some unrealistic moves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Little physical efforts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A0DCDC8-59FC-478B-9D79-DE5499C10DD0}"/>
              </a:ext>
            </a:extLst>
          </p:cNvPr>
          <p:cNvSpPr/>
          <p:nvPr/>
        </p:nvSpPr>
        <p:spPr>
          <a:xfrm>
            <a:off x="4243487" y="4548524"/>
            <a:ext cx="2882267" cy="478465"/>
          </a:xfrm>
          <a:prstGeom prst="round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>
                    <a:alpha val="50000"/>
                  </a:sysClr>
                </a:solidFill>
              </a:rPr>
              <a:t>Tangible user interface </a:t>
            </a:r>
            <a:endParaRPr lang="zh-TW" altLang="en-US" sz="2000" dirty="0">
              <a:solidFill>
                <a:sysClr val="windowText" lastClr="000000">
                  <a:alpha val="50000"/>
                </a:sysClr>
              </a:solidFill>
            </a:endParaRPr>
          </a:p>
        </p:txBody>
      </p:sp>
      <p:pic>
        <p:nvPicPr>
          <p:cNvPr id="16" name="Picture 2" descr="Thumbs up - Free gestures icons">
            <a:extLst>
              <a:ext uri="{FF2B5EF4-FFF2-40B4-BE49-F238E27FC236}">
                <a16:creationId xmlns:a16="http://schemas.microsoft.com/office/drawing/2014/main" id="{72E1595B-A035-43C4-A8E6-993ED2EC7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7" y="5250128"/>
            <a:ext cx="1088901" cy="108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estion mark - Free interface icons">
            <a:extLst>
              <a:ext uri="{FF2B5EF4-FFF2-40B4-BE49-F238E27FC236}">
                <a16:creationId xmlns:a16="http://schemas.microsoft.com/office/drawing/2014/main" id="{39DBD6B1-7661-4E3B-AE0B-475AE7096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6" y="5250128"/>
            <a:ext cx="1139284" cy="113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614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F5E23C-2C9F-4D98-B309-01DBB266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dirty="0"/>
          </a:p>
        </p:txBody>
      </p:sp>
      <p:sp>
        <p:nvSpPr>
          <p:cNvPr id="35" name="內容版面配置區 34">
            <a:extLst>
              <a:ext uri="{FF2B5EF4-FFF2-40B4-BE49-F238E27FC236}">
                <a16:creationId xmlns:a16="http://schemas.microsoft.com/office/drawing/2014/main" id="{89C889DA-DFAE-43E4-8B9F-581DC973D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Another categorization based on perspective of user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D659C-A9F7-4250-8EA4-DA5D8EDC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E6D10B-C056-4B59-8EF7-63D0DAD0EA33}"/>
              </a:ext>
            </a:extLst>
          </p:cNvPr>
          <p:cNvSpPr/>
          <p:nvPr/>
        </p:nvSpPr>
        <p:spPr>
          <a:xfrm>
            <a:off x="4573770" y="4451334"/>
            <a:ext cx="2934586" cy="120147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Mimicking 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E83D3B5-E4E5-44C5-A328-07ECD000CDEB}"/>
              </a:ext>
            </a:extLst>
          </p:cNvPr>
          <p:cNvSpPr/>
          <p:nvPr/>
        </p:nvSpPr>
        <p:spPr>
          <a:xfrm>
            <a:off x="4573770" y="2889253"/>
            <a:ext cx="2934586" cy="120147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Controlling </a:t>
            </a:r>
            <a:endParaRPr lang="zh-TW" altLang="en-US" sz="28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C5A2DB-597E-471C-9A1C-AA217A4EF2C0}"/>
              </a:ext>
            </a:extLst>
          </p:cNvPr>
          <p:cNvSpPr/>
          <p:nvPr/>
        </p:nvSpPr>
        <p:spPr>
          <a:xfrm>
            <a:off x="604487" y="3708015"/>
            <a:ext cx="3253358" cy="120147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Puppetry interface</a:t>
            </a:r>
            <a:endParaRPr lang="zh-TW" altLang="en-US" sz="2800" dirty="0"/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E354D6F7-501D-410E-8A67-3B136BE98520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3857845" y="4308755"/>
            <a:ext cx="715925" cy="7433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A698BF21-D5E9-499F-8F93-7690C9BA754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857845" y="3489993"/>
            <a:ext cx="715925" cy="81876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0" descr="Dancing - Free people icons">
            <a:extLst>
              <a:ext uri="{FF2B5EF4-FFF2-40B4-BE49-F238E27FC236}">
                <a16:creationId xmlns:a16="http://schemas.microsoft.com/office/drawing/2014/main" id="{C7E90339-3F23-423A-B222-5641CE44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281" y="4849688"/>
            <a:ext cx="1339702" cy="13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008328B9-FFCC-4FE2-8C1D-1D16CA6E11F8}"/>
              </a:ext>
            </a:extLst>
          </p:cNvPr>
          <p:cNvGrpSpPr/>
          <p:nvPr/>
        </p:nvGrpSpPr>
        <p:grpSpPr>
          <a:xfrm>
            <a:off x="9843500" y="4721192"/>
            <a:ext cx="1510300" cy="1635158"/>
            <a:chOff x="9843500" y="3651859"/>
            <a:chExt cx="1510300" cy="1635158"/>
          </a:xfrm>
        </p:grpSpPr>
        <p:pic>
          <p:nvPicPr>
            <p:cNvPr id="3076" name="Picture 4" descr="Monitor - Free computer icons">
              <a:extLst>
                <a:ext uri="{FF2B5EF4-FFF2-40B4-BE49-F238E27FC236}">
                  <a16:creationId xmlns:a16="http://schemas.microsoft.com/office/drawing/2014/main" id="{7916A8CA-3E4F-4B5B-B341-3B9C3ADFD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500" y="3651859"/>
              <a:ext cx="1510300" cy="163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Dancing - Free people icons">
              <a:extLst>
                <a:ext uri="{FF2B5EF4-FFF2-40B4-BE49-F238E27FC236}">
                  <a16:creationId xmlns:a16="http://schemas.microsoft.com/office/drawing/2014/main" id="{D161B64E-374C-46FB-9FCA-76AEDC9D4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2714" y="3977111"/>
              <a:ext cx="731872" cy="731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Puppet - Free entertainment icons">
            <a:extLst>
              <a:ext uri="{FF2B5EF4-FFF2-40B4-BE49-F238E27FC236}">
                <a16:creationId xmlns:a16="http://schemas.microsoft.com/office/drawing/2014/main" id="{067CD0BD-229A-4840-A042-3C72F5F4B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507" y="2943632"/>
            <a:ext cx="1250286" cy="12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and controlling puppet icon, manipulation puppeteer authority, social  influence, thin line symbol on white background - editable stroke vector  illustration eps10 Stock Vector | Adobe Stock">
            <a:extLst>
              <a:ext uri="{FF2B5EF4-FFF2-40B4-BE49-F238E27FC236}">
                <a16:creationId xmlns:a16="http://schemas.microsoft.com/office/drawing/2014/main" id="{79FC9EDF-0BA6-4277-978F-94E1F3187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7530" r="19012" b="7611"/>
          <a:stretch/>
        </p:blipFill>
        <p:spPr bwMode="auto">
          <a:xfrm>
            <a:off x="8268989" y="2745899"/>
            <a:ext cx="1250286" cy="158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30A54C67-0C7B-4BD2-A862-A955DA42A515}"/>
              </a:ext>
            </a:extLst>
          </p:cNvPr>
          <p:cNvSpPr/>
          <p:nvPr/>
        </p:nvSpPr>
        <p:spPr>
          <a:xfrm>
            <a:off x="5342381" y="6017208"/>
            <a:ext cx="1510300" cy="6046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Embodiment </a:t>
            </a:r>
            <a:endParaRPr lang="zh-TW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9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E10A6-BC64-4674-9C9B-D185AA23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 – Hand performance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1EE658-C67B-498D-BA09-A72E1D4C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8441FDE-6404-4810-8315-252802DD118B}"/>
              </a:ext>
            </a:extLst>
          </p:cNvPr>
          <p:cNvSpPr/>
          <p:nvPr/>
        </p:nvSpPr>
        <p:spPr>
          <a:xfrm>
            <a:off x="287079" y="1786269"/>
            <a:ext cx="1871330" cy="5634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Mimicking 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98965E8-39AA-4EA6-8217-0E61243C3A4F}"/>
              </a:ext>
            </a:extLst>
          </p:cNvPr>
          <p:cNvSpPr/>
          <p:nvPr/>
        </p:nvSpPr>
        <p:spPr>
          <a:xfrm>
            <a:off x="287079" y="4316967"/>
            <a:ext cx="1871330" cy="5634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Controlling 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938F2A3-7DAA-4D3A-A640-AD4C530316C3}"/>
              </a:ext>
            </a:extLst>
          </p:cNvPr>
          <p:cNvGrpSpPr/>
          <p:nvPr/>
        </p:nvGrpSpPr>
        <p:grpSpPr>
          <a:xfrm>
            <a:off x="2550370" y="2068015"/>
            <a:ext cx="3803809" cy="1871330"/>
            <a:chOff x="8291952" y="4986670"/>
            <a:chExt cx="3803809" cy="187133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AA20020-16BF-4979-B097-76AF30D6D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3953" b="55808"/>
            <a:stretch/>
          </p:blipFill>
          <p:spPr>
            <a:xfrm>
              <a:off x="8291952" y="4986670"/>
              <a:ext cx="2205926" cy="1871330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CD54B51-17D8-4AD7-B570-3BEAA49D8DB5}"/>
                </a:ext>
              </a:extLst>
            </p:cNvPr>
            <p:cNvSpPr txBox="1"/>
            <p:nvPr/>
          </p:nvSpPr>
          <p:spPr>
            <a:xfrm>
              <a:off x="10383918" y="5537091"/>
              <a:ext cx="17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Walking</a:t>
              </a:r>
            </a:p>
            <a:p>
              <a:pPr algn="ctr"/>
              <a:r>
                <a:rPr lang="en-US" altLang="zh-TW" dirty="0"/>
                <a:t>(SCA 2012) 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7787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20119-6A76-4F67-B1D4-5B56EDD2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and related work – summary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C07FDD-798A-4DA6-97A8-020DD4D2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 adopted finger-walking as digital puppetry interface </a:t>
            </a:r>
          </a:p>
          <a:p>
            <a:pPr lvl="1"/>
            <a:r>
              <a:rPr lang="en-US" altLang="zh-TW" dirty="0"/>
              <a:t>Preserve weak embodiment, since it is </a:t>
            </a:r>
            <a:r>
              <a:rPr lang="en-US" altLang="zh-TW" i="1" u="sng" dirty="0"/>
              <a:t>mimicking</a:t>
            </a:r>
            <a:r>
              <a:rPr lang="en-US" altLang="zh-TW" u="sng" dirty="0"/>
              <a:t> interface </a:t>
            </a:r>
          </a:p>
          <a:p>
            <a:pPr lvl="1"/>
            <a:r>
              <a:rPr lang="en-US" altLang="zh-TW" dirty="0"/>
              <a:t>It is a naturally chosen and widely accepted performance scheme, refer to the previous user study </a:t>
            </a:r>
          </a:p>
          <a:p>
            <a:r>
              <a:rPr lang="en-US" altLang="zh-TW" dirty="0"/>
              <a:t>We want to explore possibilities of finger-walking on character manipulation </a:t>
            </a:r>
          </a:p>
          <a:p>
            <a:pPr lvl="1"/>
            <a:r>
              <a:rPr lang="en-US" altLang="zh-TW" dirty="0"/>
              <a:t>Remove the limitations in previous works, </a:t>
            </a:r>
            <a:br>
              <a:rPr lang="en-US" altLang="zh-TW" dirty="0"/>
            </a:br>
            <a:r>
              <a:rPr lang="en-US" altLang="zh-TW" dirty="0"/>
              <a:t>e.g. must contact with a surface, or undesired motion due to inappropriate rotation mapping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2B23EA-14F9-4EA8-A571-B2E11CB3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740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06A0D-B98D-4D1F-81EF-871B3DF9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AF9510-09C3-434A-AFF0-86CF99B70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 </a:t>
            </a:r>
          </a:p>
          <a:p>
            <a:r>
              <a:rPr lang="en-US" altLang="zh-TW" dirty="0"/>
              <a:t>Related work </a:t>
            </a:r>
          </a:p>
          <a:p>
            <a:r>
              <a:rPr lang="en-US" altLang="zh-TW" dirty="0"/>
              <a:t>Preliminary study </a:t>
            </a:r>
          </a:p>
          <a:p>
            <a:r>
              <a:rPr lang="en-US" altLang="zh-TW" dirty="0"/>
              <a:t>Method and materials </a:t>
            </a:r>
          </a:p>
          <a:p>
            <a:r>
              <a:rPr lang="en-US" altLang="zh-TW" dirty="0"/>
              <a:t>Application – a digital storytelling prototype </a:t>
            </a:r>
          </a:p>
          <a:p>
            <a:r>
              <a:rPr lang="en-US" altLang="zh-TW" dirty="0"/>
              <a:t>Conclusion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382A7-2E02-428C-8668-8E326C48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99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20119-6A76-4F67-B1D4-5B56EDD2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and related work – summary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C07FDD-798A-4DA6-97A8-020DD4D2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to retarget the motion from hand to human body in real time? </a:t>
            </a:r>
          </a:p>
          <a:p>
            <a:r>
              <a:rPr lang="en-US" altLang="zh-TW" dirty="0"/>
              <a:t>What kind of finger-walking performance that users preferred to use for manipulating? </a:t>
            </a:r>
            <a:br>
              <a:rPr lang="en-US" altLang="zh-TW" dirty="0"/>
            </a:br>
            <a:r>
              <a:rPr lang="en-US" altLang="zh-TW" dirty="0"/>
              <a:t>How many types of them? </a:t>
            </a:r>
          </a:p>
          <a:p>
            <a:r>
              <a:rPr lang="en-US" altLang="zh-TW" dirty="0"/>
              <a:t>What kind of human motion that users preferred to represent by finger-walking performance?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2B23EA-14F9-4EA8-A571-B2E11CB3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EE43A08-5CCA-4887-B83B-0EBF76F8D12C}"/>
              </a:ext>
            </a:extLst>
          </p:cNvPr>
          <p:cNvSpPr/>
          <p:nvPr/>
        </p:nvSpPr>
        <p:spPr>
          <a:xfrm>
            <a:off x="6560284" y="5046626"/>
            <a:ext cx="3866714" cy="129525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proposed retargeting method 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F064C7-F292-462E-8AF0-A937C72CB827}"/>
              </a:ext>
            </a:extLst>
          </p:cNvPr>
          <p:cNvSpPr/>
          <p:nvPr/>
        </p:nvSpPr>
        <p:spPr>
          <a:xfrm>
            <a:off x="1417671" y="5046626"/>
            <a:ext cx="3866714" cy="129525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preliminary study</a:t>
            </a:r>
          </a:p>
        </p:txBody>
      </p:sp>
    </p:spTree>
    <p:extLst>
      <p:ext uri="{BB962C8B-B14F-4D97-AF65-F5344CB8AC3E}">
        <p14:creationId xmlns:p14="http://schemas.microsoft.com/office/powerpoint/2010/main" val="1971517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800BB42-6587-4061-809E-78259236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Preliminary study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6988679-42C0-4A25-B1D6-5AD0A15AF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Exploring finger-walking performances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3082D3-99FD-45A0-AE68-F1AA4235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868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3A202-6B87-485D-9750-4E89D7E2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51418F-E557-43DD-AC75-75AB45FEA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Goal: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Explore wider range of body movements that novice users prefer to represent by finger-walking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Explore categories/types of finger-walking performance </a:t>
            </a:r>
            <a:br>
              <a:rPr lang="en-US" altLang="zh-TW" dirty="0"/>
            </a:b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Interviewing several casual participants</a:t>
            </a:r>
          </a:p>
          <a:p>
            <a:pPr lvl="1"/>
            <a:r>
              <a:rPr lang="en-US" altLang="zh-TW" dirty="0"/>
              <a:t>Showing replays of 28 sports from Tokyo 2020 Olympics </a:t>
            </a:r>
          </a:p>
          <a:p>
            <a:pPr lvl="1"/>
            <a:r>
              <a:rPr lang="en-US" altLang="zh-TW" dirty="0"/>
              <a:t>Asking them to perform their finger-walking movement </a:t>
            </a:r>
          </a:p>
          <a:p>
            <a:pPr lvl="1"/>
            <a:r>
              <a:rPr lang="en-US" altLang="zh-TW" dirty="0"/>
              <a:t>Choose the best way to perform the body moment, </a:t>
            </a:r>
            <a:br>
              <a:rPr lang="en-US" altLang="zh-TW" dirty="0"/>
            </a:br>
            <a:r>
              <a:rPr lang="en-US" altLang="zh-TW" dirty="0"/>
              <a:t>and explain the reason </a:t>
            </a:r>
          </a:p>
          <a:p>
            <a:pPr lvl="2"/>
            <a:r>
              <a:rPr lang="en-US" altLang="zh-TW" dirty="0"/>
              <a:t>Considering </a:t>
            </a:r>
            <a:r>
              <a:rPr lang="en-US" altLang="zh-TW" u="sng" dirty="0"/>
              <a:t>goodness</a:t>
            </a:r>
            <a:r>
              <a:rPr lang="en-US" altLang="zh-TW" dirty="0"/>
              <a:t>, </a:t>
            </a:r>
            <a:r>
              <a:rPr lang="en-US" altLang="zh-TW" u="sng" dirty="0"/>
              <a:t>ease of performance</a:t>
            </a:r>
            <a:r>
              <a:rPr lang="en-US" altLang="zh-TW" dirty="0"/>
              <a:t>, and </a:t>
            </a:r>
            <a:r>
              <a:rPr lang="en-US" altLang="zh-TW" u="sng" dirty="0"/>
              <a:t>fatigue </a:t>
            </a:r>
            <a:endParaRPr lang="zh-TW" altLang="en-US" u="sng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08E606-708C-4F7D-A805-6B2F71AB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67458A-98B6-4CF5-A18C-2D06D3012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98" r="36628"/>
          <a:stretch/>
        </p:blipFill>
        <p:spPr>
          <a:xfrm>
            <a:off x="9874321" y="2935588"/>
            <a:ext cx="1869897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4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4A9961-F953-4456-BC81-4DA4279C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b="1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490B324C-F573-4835-9F5D-DBC216FA3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197114"/>
              </p:ext>
            </p:extLst>
          </p:nvPr>
        </p:nvGraphicFramePr>
        <p:xfrm>
          <a:off x="95891" y="2067402"/>
          <a:ext cx="5792349" cy="4326835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221430">
                  <a:extLst>
                    <a:ext uri="{9D8B030D-6E8A-4147-A177-3AD203B41FA5}">
                      <a16:colId xmlns:a16="http://schemas.microsoft.com/office/drawing/2014/main" val="3599603532"/>
                    </a:ext>
                  </a:extLst>
                </a:gridCol>
                <a:gridCol w="4570919">
                  <a:extLst>
                    <a:ext uri="{9D8B030D-6E8A-4147-A177-3AD203B41FA5}">
                      <a16:colId xmlns:a16="http://schemas.microsoft.com/office/drawing/2014/main" val="2853814116"/>
                    </a:ext>
                  </a:extLst>
                </a:gridCol>
              </a:tblGrid>
              <a:tr h="7076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Run</a:t>
                      </a:r>
                      <a:endParaRPr lang="en-US" sz="40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cycling</a:t>
                      </a:r>
                      <a:r>
                        <a:rPr lang="en-US" sz="1800" u="none" strike="noStrike" dirty="0">
                          <a:effectLst/>
                        </a:rPr>
                        <a:t>/sport climbing/</a:t>
                      </a:r>
                      <a:r>
                        <a:rPr lang="en-US" sz="1800" b="1" u="none" strike="noStrike" dirty="0">
                          <a:effectLst/>
                        </a:rPr>
                        <a:t>athletics</a:t>
                      </a:r>
                      <a:r>
                        <a:rPr lang="en-US" sz="1800" u="none" strike="noStrike" dirty="0">
                          <a:effectLst/>
                        </a:rPr>
                        <a:t>/boxing/table tennis/tennis/</a:t>
                      </a:r>
                      <a:r>
                        <a:rPr lang="en-US" sz="1800" b="1" u="none" strike="noStrike" dirty="0">
                          <a:effectLst/>
                        </a:rPr>
                        <a:t>wrestling</a:t>
                      </a:r>
                      <a:endParaRPr lang="en-US" sz="4000" b="1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4106099924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Kick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foot ball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taekwondo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karate</a:t>
                      </a:r>
                      <a:endParaRPr lang="en-US" sz="4000" b="1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2158450067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Cross fingers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skateboarding</a:t>
                      </a:r>
                      <a:endParaRPr lang="en-US" sz="4000" b="1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57563901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Stand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shooting/archery/golf</a:t>
                      </a:r>
                      <a:endParaRPr lang="en-US" sz="4000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3258902160"/>
                  </a:ext>
                </a:extLst>
              </a:tr>
              <a:tr h="101329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Front and side split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artistic gymnastic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judo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Rhythmic gymnastic</a:t>
                      </a:r>
                      <a:endParaRPr lang="en-US" sz="4000" b="1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56369313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Single step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badminton/fencing/softball/handball</a:t>
                      </a:r>
                      <a:endParaRPr lang="en-US" sz="400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1814547480"/>
                  </a:ext>
                </a:extLst>
              </a:tr>
              <a:tr h="7076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Crouch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equestrian/</a:t>
                      </a:r>
                      <a:r>
                        <a:rPr lang="en-US" sz="1800" b="1" u="none" strike="noStrike" dirty="0">
                          <a:effectLst/>
                        </a:rPr>
                        <a:t>hockey</a:t>
                      </a:r>
                      <a:r>
                        <a:rPr lang="en-US" sz="1800" u="none" strike="noStrike" dirty="0">
                          <a:effectLst/>
                        </a:rPr>
                        <a:t>/beach volleyball/</a:t>
                      </a:r>
                      <a:r>
                        <a:rPr lang="en-US" sz="1800" b="1" u="none" strike="noStrike" dirty="0">
                          <a:effectLst/>
                        </a:rPr>
                        <a:t>trampoline gymnastic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weightlifting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rugby sevens</a:t>
                      </a:r>
                      <a:endParaRPr lang="en-US" sz="4000" b="1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32161015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802350-4D83-4CEA-B211-DCDA6EEF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1027" name="Picture 3" descr="https://lh5.googleusercontent.com/IhuiTIQwgGcw1zZROva2F9DsPHn9PpvaHYJxAhkP5ee9dnS0qNqakDNn7IAoid2FCCnAaYy7JpH3M_0cucMefNHA6fW1bNRwS2gtAa3h3IYxu48p_jlEAjMpRD_z10RFBxa3xI-XC01Kd5J0x4_PeFRjTg=s2048">
            <a:extLst>
              <a:ext uri="{FF2B5EF4-FFF2-40B4-BE49-F238E27FC236}">
                <a16:creationId xmlns:a16="http://schemas.microsoft.com/office/drawing/2014/main" id="{BAEC34DB-75F3-43CF-BC28-C8FCCE1F2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240" y="2311685"/>
            <a:ext cx="6207869" cy="383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7420604-8913-43B4-9356-61BA6A89C83E}"/>
              </a:ext>
            </a:extLst>
          </p:cNvPr>
          <p:cNvSpPr txBox="1"/>
          <p:nvPr/>
        </p:nvSpPr>
        <p:spPr>
          <a:xfrm>
            <a:off x="5888240" y="1565639"/>
            <a:ext cx="629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 of 28 movements are suitable to be represent by finger-walking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5956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4A9961-F953-4456-BC81-4DA4279C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DA5EED-3832-4E53-A10C-B2BC69F9B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important factor that influence user’s choice </a:t>
            </a:r>
          </a:p>
          <a:p>
            <a:pPr lvl="1"/>
            <a:r>
              <a:rPr lang="en-US" altLang="zh-TW" dirty="0"/>
              <a:t>Relevance (</a:t>
            </a:r>
            <a:r>
              <a:rPr lang="zh-TW" altLang="en-US" dirty="0"/>
              <a:t>相關性</a:t>
            </a:r>
            <a:r>
              <a:rPr lang="en-US" altLang="zh-TW" dirty="0"/>
              <a:t>) </a:t>
            </a:r>
          </a:p>
          <a:p>
            <a:pPr lvl="1"/>
            <a:r>
              <a:rPr lang="en-US" altLang="zh-TW" dirty="0"/>
              <a:t>Iconic/representativeness (</a:t>
            </a:r>
            <a:r>
              <a:rPr lang="zh-TW" altLang="en-US" dirty="0"/>
              <a:t>代表性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802350-4D83-4CEA-B211-DCDA6EEF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41A61D8-FB5C-43D4-9569-C9AC459E6BD1}"/>
              </a:ext>
            </a:extLst>
          </p:cNvPr>
          <p:cNvSpPr txBox="1"/>
          <p:nvPr/>
        </p:nvSpPr>
        <p:spPr>
          <a:xfrm>
            <a:off x="838200" y="3995678"/>
            <a:ext cx="5346843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補圖片說明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部分</a:t>
            </a:r>
            <a:r>
              <a:rPr lang="en-US" altLang="zh-TW" dirty="0"/>
              <a:t>DoF</a:t>
            </a:r>
            <a:r>
              <a:rPr lang="zh-TW" altLang="en-US" dirty="0"/>
              <a:t>之間的動作具有關聯性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並且具有關聯性的那些</a:t>
            </a:r>
            <a:r>
              <a:rPr lang="en-US" altLang="zh-TW" dirty="0"/>
              <a:t> dimension</a:t>
            </a:r>
            <a:r>
              <a:rPr lang="zh-TW" altLang="en-US" dirty="0"/>
              <a:t>對於</a:t>
            </a:r>
            <a:r>
              <a:rPr lang="en-US" altLang="zh-TW" dirty="0"/>
              <a:t>users</a:t>
            </a:r>
            <a:r>
              <a:rPr lang="zh-TW" altLang="en-US" dirty="0"/>
              <a:t>而言是能夠代表所有</a:t>
            </a:r>
            <a:r>
              <a:rPr lang="en-US" altLang="zh-TW" dirty="0"/>
              <a:t>DoF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舉一些實際的例子，例如，手指往前擺動，就會與踢擊相似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而打網球的腿部移動只是代表位移，而揮動球拍擊球才會是動作的主體，才具有代表性。</a:t>
            </a:r>
            <a:endParaRPr lang="en-US" altLang="zh-TW" dirty="0"/>
          </a:p>
          <a:p>
            <a:r>
              <a:rPr lang="zh-TW" altLang="en-US" dirty="0"/>
              <a:t>滑板手部的動作僅僅是代表平衡，腳的動作與滑板的互動才是動作的主體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7179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FE5D2-B848-4BD6-AFE3-25405956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F663AD-C964-42A5-95D3-331B4C30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Other types of performances that participants prefer to use for manipulating these actions </a:t>
            </a:r>
          </a:p>
          <a:p>
            <a:pPr lvl="1"/>
            <a:r>
              <a:rPr lang="en-US" altLang="zh-TW" dirty="0"/>
              <a:t>Using the entire hand to mimic the avatar’s hand </a:t>
            </a:r>
          </a:p>
          <a:p>
            <a:pPr lvl="2"/>
            <a:r>
              <a:rPr lang="en-US" altLang="zh-TW" dirty="0"/>
              <a:t>One-to-one mapping </a:t>
            </a:r>
          </a:p>
          <a:p>
            <a:pPr lvl="1"/>
            <a:r>
              <a:rPr lang="en-US" altLang="zh-TW" dirty="0"/>
              <a:t>Dynamically switching the mimicking target to the major movement in the action </a:t>
            </a:r>
          </a:p>
          <a:p>
            <a:pPr lvl="1"/>
            <a:r>
              <a:rPr lang="en-US" altLang="zh-TW" dirty="0"/>
              <a:t>Simultaneously representing all the limbs by different fingers</a:t>
            </a:r>
          </a:p>
          <a:p>
            <a:pPr lvl="2"/>
            <a:r>
              <a:rPr lang="en-US" altLang="zh-TW" dirty="0"/>
              <a:t>Difficult to perform and can easily cause hand cramps. </a:t>
            </a:r>
          </a:p>
          <a:p>
            <a:pPr lvl="2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3FB85F-A5C9-4192-B17F-2BB55AC9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4747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2391F2-4388-4E78-BA4B-27EE03CD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F1F268-C810-49EC-888C-2801C78F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4D523AA-906E-4854-9A74-B988F7F0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 actions of the avatar are implemented in our application </a:t>
            </a:r>
            <a:endParaRPr lang="zh-TW" altLang="en-US" dirty="0"/>
          </a:p>
        </p:txBody>
      </p:sp>
      <p:graphicFrame>
        <p:nvGraphicFramePr>
          <p:cNvPr id="8" name="內容版面配置區 4">
            <a:extLst>
              <a:ext uri="{FF2B5EF4-FFF2-40B4-BE49-F238E27FC236}">
                <a16:creationId xmlns:a16="http://schemas.microsoft.com/office/drawing/2014/main" id="{BAC42FB3-A6DD-4127-B001-6128AC25F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650632"/>
              </p:ext>
            </p:extLst>
          </p:nvPr>
        </p:nvGraphicFramePr>
        <p:xfrm>
          <a:off x="2476500" y="3567430"/>
          <a:ext cx="7239000" cy="2788920"/>
        </p:xfrm>
        <a:graphic>
          <a:graphicData uri="http://schemas.openxmlformats.org/drawingml/2006/table">
            <a:tbl>
              <a:tblPr/>
              <a:tblGrid>
                <a:gridCol w="3619500">
                  <a:extLst>
                    <a:ext uri="{9D8B030D-6E8A-4147-A177-3AD203B41FA5}">
                      <a16:colId xmlns:a16="http://schemas.microsoft.com/office/drawing/2014/main" val="316621915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1966986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Action of the avatar 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Finger-walking category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9740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66047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Joyful jump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Crouch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89486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 leg jump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Crouch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3286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 kick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Kick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42682"/>
                  </a:ext>
                </a:extLst>
              </a:tr>
              <a:tr h="4391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Side kick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 and side split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09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07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46CE614-7F3D-46E6-8022-280E47D84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proposed method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2E1A748-FFAE-4DB1-AB5F-742215A62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finger-walking for human avatar manipulation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2E5550-0967-4B34-A2F5-F6EDC8D0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3941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0DE82293-45D5-4AC7-99ED-5819C88EF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5" y="1436743"/>
            <a:ext cx="9637790" cy="5421257"/>
          </a:xfrm>
        </p:spPr>
      </p:pic>
    </p:spTree>
    <p:extLst>
      <p:ext uri="{BB962C8B-B14F-4D97-AF65-F5344CB8AC3E}">
        <p14:creationId xmlns:p14="http://schemas.microsoft.com/office/powerpoint/2010/main" val="2579450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ECDA78CE-4C75-4DD9-8E67-07DB1448F99E}"/>
              </a:ext>
            </a:extLst>
          </p:cNvPr>
          <p:cNvCxnSpPr>
            <a:cxnSpLocks/>
          </p:cNvCxnSpPr>
          <p:nvPr/>
        </p:nvCxnSpPr>
        <p:spPr>
          <a:xfrm>
            <a:off x="-150385" y="4221385"/>
            <a:ext cx="12276382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 – abstraction 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29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7EC51-84BC-4117-B243-D12F8E116304}"/>
              </a:ext>
            </a:extLst>
          </p:cNvPr>
          <p:cNvGrpSpPr/>
          <p:nvPr/>
        </p:nvGrpSpPr>
        <p:grpSpPr>
          <a:xfrm>
            <a:off x="4837790" y="1529698"/>
            <a:ext cx="2338438" cy="1664685"/>
            <a:chOff x="853032" y="1811247"/>
            <a:chExt cx="2338438" cy="166468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B8764D1-B0BE-437E-9A65-2392750EE527}"/>
                </a:ext>
              </a:extLst>
            </p:cNvPr>
            <p:cNvGrpSpPr/>
            <p:nvPr/>
          </p:nvGrpSpPr>
          <p:grpSpPr>
            <a:xfrm>
              <a:off x="1392318" y="1811247"/>
              <a:ext cx="1259866" cy="1336740"/>
              <a:chOff x="1392318" y="1722928"/>
              <a:chExt cx="1259866" cy="133674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0D15C10-5A1F-490C-98FB-0F5DA3E11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392318" y="1722928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8D8553B-BE64-41C6-8838-40DD2B17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494198" y="1786781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25FA8BD-53C6-4F07-B39B-970E674D8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596078" y="1850634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6FDE6D2-8E5F-4D94-A05F-35AC22532F32}"/>
                </a:ext>
              </a:extLst>
            </p:cNvPr>
            <p:cNvSpPr txBox="1"/>
            <p:nvPr/>
          </p:nvSpPr>
          <p:spPr>
            <a:xfrm>
              <a:off x="853032" y="3106600"/>
              <a:ext cx="23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Example animation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26D75-6E21-49E4-BEB2-96CB71C941D9}"/>
              </a:ext>
            </a:extLst>
          </p:cNvPr>
          <p:cNvGrpSpPr/>
          <p:nvPr/>
        </p:nvGrpSpPr>
        <p:grpSpPr>
          <a:xfrm>
            <a:off x="760507" y="1573945"/>
            <a:ext cx="2592156" cy="1618612"/>
            <a:chOff x="838200" y="1888558"/>
            <a:chExt cx="2592156" cy="161861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AD8001E-136B-4743-B677-25F9F878B33A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8E964B5-2D48-41D2-86CA-DE1682BF4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46A4517-33F5-4E9C-9E53-5E01A7ABB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85462F5-AB49-4639-944D-AFBEC51D0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61DE76-84A5-4C9A-B40E-348350183F2C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5FF4F4-2540-435E-94CE-557CB1E96542}"/>
              </a:ext>
            </a:extLst>
          </p:cNvPr>
          <p:cNvGrpSpPr/>
          <p:nvPr/>
        </p:nvGrpSpPr>
        <p:grpSpPr>
          <a:xfrm>
            <a:off x="2980019" y="3433607"/>
            <a:ext cx="2471062" cy="671781"/>
            <a:chOff x="7810312" y="1580941"/>
            <a:chExt cx="2471062" cy="671781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79493B-C392-408B-96D0-56304FAFFDE6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573F200-4E78-478C-8F66-4CE43538B659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CAECC7-93AA-437F-B6B7-4328F68D26C0}"/>
              </a:ext>
            </a:extLst>
          </p:cNvPr>
          <p:cNvGrpSpPr/>
          <p:nvPr/>
        </p:nvGrpSpPr>
        <p:grpSpPr>
          <a:xfrm>
            <a:off x="7212370" y="2788028"/>
            <a:ext cx="3279511" cy="1458253"/>
            <a:chOff x="8452597" y="2481062"/>
            <a:chExt cx="3279511" cy="145825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6E80D63-4D6C-44DF-BC66-5F66A93423C4}"/>
                </a:ext>
              </a:extLst>
            </p:cNvPr>
            <p:cNvSpPr txBox="1"/>
            <p:nvPr/>
          </p:nvSpPr>
          <p:spPr>
            <a:xfrm>
              <a:off x="9374988" y="3600761"/>
              <a:ext cx="20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Feature vectors (FVs)</a:t>
              </a:r>
              <a:endParaRPr lang="zh-TW" altLang="en-US" sz="1600" b="1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3BB7E91-9E3C-416D-8BEF-81DB16147F2D}"/>
                </a:ext>
              </a:extLst>
            </p:cNvPr>
            <p:cNvGrpSpPr/>
            <p:nvPr/>
          </p:nvGrpSpPr>
          <p:grpSpPr>
            <a:xfrm>
              <a:off x="9049868" y="2481062"/>
              <a:ext cx="2682240" cy="1035600"/>
              <a:chOff x="8988597" y="2008379"/>
              <a:chExt cx="2682240" cy="103560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E87806C-7D90-4BC0-BB97-1B4874746C7F}"/>
                  </a:ext>
                </a:extLst>
              </p:cNvPr>
              <p:cNvGrpSpPr/>
              <p:nvPr/>
            </p:nvGrpSpPr>
            <p:grpSpPr>
              <a:xfrm>
                <a:off x="8988597" y="2008379"/>
                <a:ext cx="2235200" cy="1035600"/>
                <a:chOff x="9204959" y="1817607"/>
                <a:chExt cx="2235200" cy="1035600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79E79021-98E4-45A0-B970-497519A1777D}"/>
                    </a:ext>
                  </a:extLst>
                </p:cNvPr>
                <p:cNvGrpSpPr/>
                <p:nvPr/>
              </p:nvGrpSpPr>
              <p:grpSpPr>
                <a:xfrm>
                  <a:off x="9204959" y="19184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D95A1C4-D557-4FDD-896B-A1D9CCCD6EDA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BFF7F15-55A2-4683-A9BD-F6004528AA61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F7F8632-3C91-42A4-B7AF-6F2C511122B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8707BA9A-5666-4CC5-A799-A3324D2835F3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5AB23BF2-B478-4865-B067-8A88C3BCB1DD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926ABB15-04E9-435A-8200-56CC1525B054}"/>
                    </a:ext>
                  </a:extLst>
                </p:cNvPr>
                <p:cNvGrpSpPr/>
                <p:nvPr/>
              </p:nvGrpSpPr>
              <p:grpSpPr>
                <a:xfrm>
                  <a:off x="9357359" y="1817607"/>
                  <a:ext cx="1920240" cy="578400"/>
                  <a:chOff x="4206240" y="1463760"/>
                  <a:chExt cx="1920240" cy="578400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274E4D9-F3F7-44A5-9E13-F780B9626DA3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1B3434B-0106-4F8F-92FC-165964A9404E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050ADF9C-DB65-45E5-AB3A-7936841317A4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F1D986A7-379F-417A-9BBA-8391E189DF2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9A43F9-058B-41AE-B12A-CF91686D78D8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76F13F0D-EA87-4D4A-8726-C50BE668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01360" y="1463760"/>
                    <a:ext cx="3251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/>
                      <a:t>…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29653ABB-1A8A-45B9-A0E5-BC075883633D}"/>
                    </a:ext>
                  </a:extLst>
                </p:cNvPr>
                <p:cNvGrpSpPr/>
                <p:nvPr/>
              </p:nvGrpSpPr>
              <p:grpSpPr>
                <a:xfrm>
                  <a:off x="9509759" y="22232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2FBCEB72-3535-4686-B4EE-F567C9FE206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DB29AD6-D5D4-4B08-972B-B27738E3B3E6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AEA94B0-75E4-4261-9792-7EDB69701DA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A766C7C7-37CF-4C5B-834F-B6FAA2F5D87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D5EA2F1-188A-421C-8EE4-D768874F3D10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252216F5-1D14-41A6-ABA4-E4B63B12CFED}"/>
                    </a:ext>
                  </a:extLst>
                </p:cNvPr>
                <p:cNvGrpSpPr/>
                <p:nvPr/>
              </p:nvGrpSpPr>
              <p:grpSpPr>
                <a:xfrm>
                  <a:off x="9662159" y="23756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1459DD3-0D4B-4F5F-9877-23BF520F96A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5469E2B0-DB67-479D-A543-AAB072EBC5A9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F575C9A-D41C-4D19-AF86-EB8CE9659D80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D15499F-D89C-40F3-81D9-21C476D3ABA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F572CC-DAEB-4DE7-9CC9-1401646B7991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5905131C-EED5-4CB1-8176-6201C291C39A}"/>
                    </a:ext>
                  </a:extLst>
                </p:cNvPr>
                <p:cNvGrpSpPr/>
                <p:nvPr/>
              </p:nvGrpSpPr>
              <p:grpSpPr>
                <a:xfrm>
                  <a:off x="9814559" y="25280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025E913-29B4-482E-BBE5-AE59670166CF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D5AFE81B-F00F-47E3-83D2-9C6D5CF99583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D8D5584-529B-4506-A7DC-4E647353CA3C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F02BE193-FC16-4209-803A-4E9ABBB08A9F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CE5FD9C-92F1-422E-A29B-A1ECD6F15EA5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3A6FBD0-3603-4C1C-9F4F-ED07A14A2E9C}"/>
                  </a:ext>
                </a:extLst>
              </p:cNvPr>
              <p:cNvSpPr txBox="1"/>
              <p:nvPr/>
            </p:nvSpPr>
            <p:spPr>
              <a:xfrm>
                <a:off x="10888517" y="21607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D1B7642-0F2F-4B8C-805E-9CD7C8CAC8AE}"/>
                  </a:ext>
                </a:extLst>
              </p:cNvPr>
              <p:cNvSpPr txBox="1"/>
              <p:nvPr/>
            </p:nvSpPr>
            <p:spPr>
              <a:xfrm>
                <a:off x="11040917" y="23131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CFF67ED-3F26-4757-991C-49931FDE9641}"/>
                  </a:ext>
                </a:extLst>
              </p:cNvPr>
              <p:cNvSpPr txBox="1"/>
              <p:nvPr/>
            </p:nvSpPr>
            <p:spPr>
              <a:xfrm>
                <a:off x="11193317" y="24655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7FD061D-6405-4F96-B033-E5C421F7317E}"/>
                  </a:ext>
                </a:extLst>
              </p:cNvPr>
              <p:cNvSpPr txBox="1"/>
              <p:nvPr/>
            </p:nvSpPr>
            <p:spPr>
              <a:xfrm>
                <a:off x="11345717" y="26179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00DB272-6339-4020-BD7F-E1A1812026CF}"/>
                </a:ext>
              </a:extLst>
            </p:cNvPr>
            <p:cNvSpPr txBox="1"/>
            <p:nvPr/>
          </p:nvSpPr>
          <p:spPr>
            <a:xfrm>
              <a:off x="8452597" y="259723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FV1</a:t>
              </a:r>
              <a:endParaRPr lang="zh-TW" altLang="en-US" sz="12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86140702-8324-46A5-9315-F0916B5067CB}"/>
                </a:ext>
              </a:extLst>
            </p:cNvPr>
            <p:cNvSpPr txBox="1"/>
            <p:nvPr/>
          </p:nvSpPr>
          <p:spPr>
            <a:xfrm>
              <a:off x="8571074" y="2794849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FV2</a:t>
              </a:r>
              <a:endParaRPr lang="zh-TW" altLang="en-US" sz="12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4B0B53-B064-4371-B8E6-29D14EE5AF50}"/>
                </a:ext>
              </a:extLst>
            </p:cNvPr>
            <p:cNvSpPr txBox="1"/>
            <p:nvPr/>
          </p:nvSpPr>
          <p:spPr>
            <a:xfrm>
              <a:off x="8746964" y="2952245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FV3</a:t>
              </a:r>
              <a:endParaRPr lang="zh-TW" altLang="en-US" sz="1200" b="1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EC5E90D-5D0C-42B0-9F0A-11CA6A151F3C}"/>
                </a:ext>
              </a:extLst>
            </p:cNvPr>
            <p:cNvSpPr txBox="1"/>
            <p:nvPr/>
          </p:nvSpPr>
          <p:spPr>
            <a:xfrm>
              <a:off x="8909819" y="3114241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FV4</a:t>
              </a:r>
              <a:endParaRPr lang="zh-TW" altLang="en-US" sz="1200" b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3F0C6C-3AD4-4D50-9396-250B8408EAF9}"/>
                </a:ext>
              </a:extLst>
            </p:cNvPr>
            <p:cNvSpPr txBox="1"/>
            <p:nvPr/>
          </p:nvSpPr>
          <p:spPr>
            <a:xfrm>
              <a:off x="9079488" y="327787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FV5</a:t>
              </a:r>
              <a:endParaRPr lang="zh-TW" altLang="en-US" sz="1200" b="1" dirty="0"/>
            </a:p>
          </p:txBody>
        </p:sp>
      </p:grp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6D8E8CA-AA44-483A-96DD-4A4660CFB2A0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3185583" y="2403639"/>
            <a:ext cx="1060529" cy="999405"/>
          </a:xfrm>
          <a:prstGeom prst="bentConnector3">
            <a:avLst>
              <a:gd name="adj1" fmla="val -1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E78D84A8-A710-423C-AB26-53017E4D3F21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4012764" y="2559053"/>
            <a:ext cx="1077341" cy="671767"/>
          </a:xfrm>
          <a:prstGeom prst="bentConnector3">
            <a:avLst>
              <a:gd name="adj1" fmla="val 6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AE5598B-8E92-4075-9FD4-05C8FF8FBF54}"/>
              </a:ext>
            </a:extLst>
          </p:cNvPr>
          <p:cNvCxnSpPr>
            <a:cxnSpLocks/>
          </p:cNvCxnSpPr>
          <p:nvPr/>
        </p:nvCxnSpPr>
        <p:spPr>
          <a:xfrm>
            <a:off x="7054903" y="2310897"/>
            <a:ext cx="1404978" cy="427139"/>
          </a:xfrm>
          <a:prstGeom prst="bentConnector3">
            <a:avLst>
              <a:gd name="adj1" fmla="val 999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C5D70279-3F94-41BA-B4AA-9CC28FF450CB}"/>
              </a:ext>
            </a:extLst>
          </p:cNvPr>
          <p:cNvGrpSpPr/>
          <p:nvPr/>
        </p:nvGrpSpPr>
        <p:grpSpPr>
          <a:xfrm>
            <a:off x="737424" y="4920300"/>
            <a:ext cx="2592156" cy="1618612"/>
            <a:chOff x="838200" y="1888558"/>
            <a:chExt cx="2592156" cy="1618612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E1CE677-E020-4046-8CD2-D7EA33D67478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8F9245D1-8D0C-4146-BEAB-F30F0DA07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4AF950C1-6C83-430C-917C-9BCB159A1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ABD3AC1-22BB-405A-8465-C3D5DC7A3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7B4031E-6D5D-4F91-AFEB-B9397AB59109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4BD692F-D019-4ABF-9632-2DCF96E9FCC6}"/>
              </a:ext>
            </a:extLst>
          </p:cNvPr>
          <p:cNvGrpSpPr/>
          <p:nvPr/>
        </p:nvGrpSpPr>
        <p:grpSpPr>
          <a:xfrm>
            <a:off x="5577282" y="4920300"/>
            <a:ext cx="2103120" cy="1617109"/>
            <a:chOff x="4988314" y="4905098"/>
            <a:chExt cx="2103120" cy="1617109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26E664-A3B9-46EB-9E30-CDB781CD12A2}"/>
                </a:ext>
              </a:extLst>
            </p:cNvPr>
            <p:cNvSpPr txBox="1"/>
            <p:nvPr/>
          </p:nvSpPr>
          <p:spPr>
            <a:xfrm>
              <a:off x="4988314" y="6152875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Lower body motion</a:t>
              </a:r>
              <a:endParaRPr lang="zh-TW" altLang="en-US" dirty="0"/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E658CC3-38FE-4F40-84A6-5581338D83C7}"/>
                </a:ext>
              </a:extLst>
            </p:cNvPr>
            <p:cNvGrpSpPr/>
            <p:nvPr/>
          </p:nvGrpSpPr>
          <p:grpSpPr>
            <a:xfrm>
              <a:off x="5308248" y="4905098"/>
              <a:ext cx="1503869" cy="1175101"/>
              <a:chOff x="4257597" y="4878412"/>
              <a:chExt cx="1503869" cy="117510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DF57BEE-36EB-42D3-8638-6F780723F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257597" y="4878412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4AD1E5D4-C583-4BD6-886C-B18E8A5AC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352922" y="4951088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1F0009CF-B034-4352-934A-43A5CDC3F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456205" y="5023764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5053A3-5AC3-4D68-9DA7-E3E83C5E5D8F}"/>
              </a:ext>
            </a:extLst>
          </p:cNvPr>
          <p:cNvCxnSpPr/>
          <p:nvPr/>
        </p:nvCxnSpPr>
        <p:spPr>
          <a:xfrm>
            <a:off x="3166543" y="5580526"/>
            <a:ext cx="21603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4745C71A-F662-4484-9F4F-6AE6586A05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51597" y="4305211"/>
            <a:ext cx="1439268" cy="1111362"/>
          </a:xfrm>
          <a:prstGeom prst="bentConnector3">
            <a:avLst>
              <a:gd name="adj1" fmla="val 10023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23FD4BD-F631-4E8C-BFE1-37F5D490F8C7}"/>
              </a:ext>
            </a:extLst>
          </p:cNvPr>
          <p:cNvGrpSpPr/>
          <p:nvPr/>
        </p:nvGrpSpPr>
        <p:grpSpPr>
          <a:xfrm>
            <a:off x="9250680" y="5029821"/>
            <a:ext cx="2103120" cy="1433858"/>
            <a:chOff x="9501668" y="5024940"/>
            <a:chExt cx="2103120" cy="1433858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F7544C6-4C70-4CDD-BDFD-0A042B7DBEA0}"/>
                </a:ext>
              </a:extLst>
            </p:cNvPr>
            <p:cNvSpPr txBox="1"/>
            <p:nvPr/>
          </p:nvSpPr>
          <p:spPr>
            <a:xfrm>
              <a:off x="9501668" y="60894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 body Pose</a:t>
              </a:r>
              <a:endParaRPr lang="zh-TW" altLang="en-US" dirty="0"/>
            </a:p>
          </p:txBody>
        </p: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3FDE372C-B802-4AA2-9DE5-7E30F0D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60" t="23553" r="21180" b="9687"/>
            <a:stretch/>
          </p:blipFill>
          <p:spPr>
            <a:xfrm>
              <a:off x="9900598" y="5024940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52A623B-1244-4448-B444-440350F302BC}"/>
              </a:ext>
            </a:extLst>
          </p:cNvPr>
          <p:cNvCxnSpPr>
            <a:cxnSpLocks/>
          </p:cNvCxnSpPr>
          <p:nvPr/>
        </p:nvCxnSpPr>
        <p:spPr>
          <a:xfrm>
            <a:off x="7757399" y="5553265"/>
            <a:ext cx="16372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63511E8-DB22-466D-80FB-436D94F971FC}"/>
              </a:ext>
            </a:extLst>
          </p:cNvPr>
          <p:cNvCxnSpPr/>
          <p:nvPr/>
        </p:nvCxnSpPr>
        <p:spPr>
          <a:xfrm>
            <a:off x="8419241" y="4380614"/>
            <a:ext cx="0" cy="11726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0EF0CBF1-EDDA-4E09-9E09-748B2D5BD845}"/>
              </a:ext>
            </a:extLst>
          </p:cNvPr>
          <p:cNvSpPr txBox="1"/>
          <p:nvPr/>
        </p:nvSpPr>
        <p:spPr>
          <a:xfrm>
            <a:off x="-85775" y="3851883"/>
            <a:ext cx="1673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Training stage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72C71B6A-89E6-4085-AF5E-0F1124F462EB}"/>
              </a:ext>
            </a:extLst>
          </p:cNvPr>
          <p:cNvSpPr txBox="1"/>
          <p:nvPr/>
        </p:nvSpPr>
        <p:spPr>
          <a:xfrm>
            <a:off x="-99581" y="4219624"/>
            <a:ext cx="163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Testing stage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8C19B3AD-01AB-41EE-A8EF-120612A350A0}"/>
              </a:ext>
            </a:extLst>
          </p:cNvPr>
          <p:cNvSpPr txBox="1"/>
          <p:nvPr/>
        </p:nvSpPr>
        <p:spPr>
          <a:xfrm>
            <a:off x="-234932" y="3561461"/>
            <a:ext cx="275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(Preprocessing stage)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B9812360-EA92-4829-BE58-1F290A7BECB6}"/>
              </a:ext>
            </a:extLst>
          </p:cNvPr>
          <p:cNvSpPr txBox="1"/>
          <p:nvPr/>
        </p:nvSpPr>
        <p:spPr>
          <a:xfrm>
            <a:off x="-234932" y="4487215"/>
            <a:ext cx="275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(Performance stage)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34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39829E1-79CB-4827-9160-32D0C18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1B43EDF-9932-4556-A267-5DCFDCF02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Background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3E24E5-BD3D-4557-8610-7AF372C1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291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 – abstraction 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30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7EC51-84BC-4117-B243-D12F8E116304}"/>
              </a:ext>
            </a:extLst>
          </p:cNvPr>
          <p:cNvGrpSpPr/>
          <p:nvPr/>
        </p:nvGrpSpPr>
        <p:grpSpPr>
          <a:xfrm>
            <a:off x="4837790" y="1529698"/>
            <a:ext cx="2338438" cy="1664685"/>
            <a:chOff x="853032" y="1811247"/>
            <a:chExt cx="2338438" cy="166468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B8764D1-B0BE-437E-9A65-2392750EE527}"/>
                </a:ext>
              </a:extLst>
            </p:cNvPr>
            <p:cNvGrpSpPr/>
            <p:nvPr/>
          </p:nvGrpSpPr>
          <p:grpSpPr>
            <a:xfrm>
              <a:off x="1392318" y="1811247"/>
              <a:ext cx="1259866" cy="1336740"/>
              <a:chOff x="1392318" y="1722928"/>
              <a:chExt cx="1259866" cy="133674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0D15C10-5A1F-490C-98FB-0F5DA3E11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392318" y="1722928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8D8553B-BE64-41C6-8838-40DD2B17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494198" y="1786781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25FA8BD-53C6-4F07-B39B-970E674D8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596078" y="1850634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6FDE6D2-8E5F-4D94-A05F-35AC22532F32}"/>
                </a:ext>
              </a:extLst>
            </p:cNvPr>
            <p:cNvSpPr txBox="1"/>
            <p:nvPr/>
          </p:nvSpPr>
          <p:spPr>
            <a:xfrm>
              <a:off x="853032" y="3106600"/>
              <a:ext cx="23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Example animation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26D75-6E21-49E4-BEB2-96CB71C941D9}"/>
              </a:ext>
            </a:extLst>
          </p:cNvPr>
          <p:cNvGrpSpPr/>
          <p:nvPr/>
        </p:nvGrpSpPr>
        <p:grpSpPr>
          <a:xfrm>
            <a:off x="760507" y="1573945"/>
            <a:ext cx="2592156" cy="1618612"/>
            <a:chOff x="838200" y="1888558"/>
            <a:chExt cx="2592156" cy="161861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AD8001E-136B-4743-B677-25F9F878B33A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8E964B5-2D48-41D2-86CA-DE1682BF4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46A4517-33F5-4E9C-9E53-5E01A7ABB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85462F5-AB49-4639-944D-AFBEC51D0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61DE76-84A5-4C9A-B40E-348350183F2C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5FF4F4-2540-435E-94CE-557CB1E96542}"/>
              </a:ext>
            </a:extLst>
          </p:cNvPr>
          <p:cNvGrpSpPr/>
          <p:nvPr/>
        </p:nvGrpSpPr>
        <p:grpSpPr>
          <a:xfrm>
            <a:off x="2980019" y="3433607"/>
            <a:ext cx="2471062" cy="671781"/>
            <a:chOff x="7810312" y="1580941"/>
            <a:chExt cx="2471062" cy="671781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79493B-C392-408B-96D0-56304FAFFDE6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573F200-4E78-478C-8F66-4CE43538B659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CAECC7-93AA-437F-B6B7-4328F68D26C0}"/>
              </a:ext>
            </a:extLst>
          </p:cNvPr>
          <p:cNvGrpSpPr/>
          <p:nvPr/>
        </p:nvGrpSpPr>
        <p:grpSpPr>
          <a:xfrm>
            <a:off x="7212370" y="2788028"/>
            <a:ext cx="3279511" cy="1458253"/>
            <a:chOff x="8452597" y="2481062"/>
            <a:chExt cx="3279511" cy="145825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6E80D63-4D6C-44DF-BC66-5F66A93423C4}"/>
                </a:ext>
              </a:extLst>
            </p:cNvPr>
            <p:cNvSpPr txBox="1"/>
            <p:nvPr/>
          </p:nvSpPr>
          <p:spPr>
            <a:xfrm>
              <a:off x="9374988" y="3600761"/>
              <a:ext cx="20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Feature vectors (FVs)</a:t>
              </a:r>
              <a:endParaRPr lang="zh-TW" altLang="en-US" sz="1600" b="1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3BB7E91-9E3C-416D-8BEF-81DB16147F2D}"/>
                </a:ext>
              </a:extLst>
            </p:cNvPr>
            <p:cNvGrpSpPr/>
            <p:nvPr/>
          </p:nvGrpSpPr>
          <p:grpSpPr>
            <a:xfrm>
              <a:off x="9049868" y="2481062"/>
              <a:ext cx="2682240" cy="1035600"/>
              <a:chOff x="8988597" y="2008379"/>
              <a:chExt cx="2682240" cy="103560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E87806C-7D90-4BC0-BB97-1B4874746C7F}"/>
                  </a:ext>
                </a:extLst>
              </p:cNvPr>
              <p:cNvGrpSpPr/>
              <p:nvPr/>
            </p:nvGrpSpPr>
            <p:grpSpPr>
              <a:xfrm>
                <a:off x="8988597" y="2008379"/>
                <a:ext cx="2235200" cy="1035600"/>
                <a:chOff x="9204959" y="1817607"/>
                <a:chExt cx="2235200" cy="1035600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79E79021-98E4-45A0-B970-497519A1777D}"/>
                    </a:ext>
                  </a:extLst>
                </p:cNvPr>
                <p:cNvGrpSpPr/>
                <p:nvPr/>
              </p:nvGrpSpPr>
              <p:grpSpPr>
                <a:xfrm>
                  <a:off x="9204959" y="19184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D95A1C4-D557-4FDD-896B-A1D9CCCD6EDA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BFF7F15-55A2-4683-A9BD-F6004528AA61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F7F8632-3C91-42A4-B7AF-6F2C511122B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8707BA9A-5666-4CC5-A799-A3324D2835F3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5AB23BF2-B478-4865-B067-8A88C3BCB1DD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926ABB15-04E9-435A-8200-56CC1525B054}"/>
                    </a:ext>
                  </a:extLst>
                </p:cNvPr>
                <p:cNvGrpSpPr/>
                <p:nvPr/>
              </p:nvGrpSpPr>
              <p:grpSpPr>
                <a:xfrm>
                  <a:off x="9357359" y="1817607"/>
                  <a:ext cx="1920240" cy="578400"/>
                  <a:chOff x="4206240" y="1463760"/>
                  <a:chExt cx="1920240" cy="578400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274E4D9-F3F7-44A5-9E13-F780B9626DA3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1B3434B-0106-4F8F-92FC-165964A9404E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050ADF9C-DB65-45E5-AB3A-7936841317A4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F1D986A7-379F-417A-9BBA-8391E189DF2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9A43F9-058B-41AE-B12A-CF91686D78D8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76F13F0D-EA87-4D4A-8726-C50BE668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01360" y="1463760"/>
                    <a:ext cx="3251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/>
                      <a:t>…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29653ABB-1A8A-45B9-A0E5-BC075883633D}"/>
                    </a:ext>
                  </a:extLst>
                </p:cNvPr>
                <p:cNvGrpSpPr/>
                <p:nvPr/>
              </p:nvGrpSpPr>
              <p:grpSpPr>
                <a:xfrm>
                  <a:off x="9509759" y="22232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2FBCEB72-3535-4686-B4EE-F567C9FE206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DB29AD6-D5D4-4B08-972B-B27738E3B3E6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AEA94B0-75E4-4261-9792-7EDB69701DA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A766C7C7-37CF-4C5B-834F-B6FAA2F5D87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D5EA2F1-188A-421C-8EE4-D768874F3D10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252216F5-1D14-41A6-ABA4-E4B63B12CFED}"/>
                    </a:ext>
                  </a:extLst>
                </p:cNvPr>
                <p:cNvGrpSpPr/>
                <p:nvPr/>
              </p:nvGrpSpPr>
              <p:grpSpPr>
                <a:xfrm>
                  <a:off x="9662159" y="23756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1459DD3-0D4B-4F5F-9877-23BF520F96A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5469E2B0-DB67-479D-A543-AAB072EBC5A9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F575C9A-D41C-4D19-AF86-EB8CE9659D80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D15499F-D89C-40F3-81D9-21C476D3ABA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F572CC-DAEB-4DE7-9CC9-1401646B7991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5905131C-EED5-4CB1-8176-6201C291C39A}"/>
                    </a:ext>
                  </a:extLst>
                </p:cNvPr>
                <p:cNvGrpSpPr/>
                <p:nvPr/>
              </p:nvGrpSpPr>
              <p:grpSpPr>
                <a:xfrm>
                  <a:off x="9814559" y="25280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025E913-29B4-482E-BBE5-AE59670166CF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D5AFE81B-F00F-47E3-83D2-9C6D5CF99583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D8D5584-529B-4506-A7DC-4E647353CA3C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F02BE193-FC16-4209-803A-4E9ABBB08A9F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CE5FD9C-92F1-422E-A29B-A1ECD6F15EA5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3A6FBD0-3603-4C1C-9F4F-ED07A14A2E9C}"/>
                  </a:ext>
                </a:extLst>
              </p:cNvPr>
              <p:cNvSpPr txBox="1"/>
              <p:nvPr/>
            </p:nvSpPr>
            <p:spPr>
              <a:xfrm>
                <a:off x="10888517" y="21607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D1B7642-0F2F-4B8C-805E-9CD7C8CAC8AE}"/>
                  </a:ext>
                </a:extLst>
              </p:cNvPr>
              <p:cNvSpPr txBox="1"/>
              <p:nvPr/>
            </p:nvSpPr>
            <p:spPr>
              <a:xfrm>
                <a:off x="11040917" y="23131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CFF67ED-3F26-4757-991C-49931FDE9641}"/>
                  </a:ext>
                </a:extLst>
              </p:cNvPr>
              <p:cNvSpPr txBox="1"/>
              <p:nvPr/>
            </p:nvSpPr>
            <p:spPr>
              <a:xfrm>
                <a:off x="11193317" y="24655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7FD061D-6405-4F96-B033-E5C421F7317E}"/>
                  </a:ext>
                </a:extLst>
              </p:cNvPr>
              <p:cNvSpPr txBox="1"/>
              <p:nvPr/>
            </p:nvSpPr>
            <p:spPr>
              <a:xfrm>
                <a:off x="11345717" y="26179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00DB272-6339-4020-BD7F-E1A1812026CF}"/>
                </a:ext>
              </a:extLst>
            </p:cNvPr>
            <p:cNvSpPr txBox="1"/>
            <p:nvPr/>
          </p:nvSpPr>
          <p:spPr>
            <a:xfrm>
              <a:off x="8452597" y="259723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FV1</a:t>
              </a:r>
              <a:endParaRPr lang="zh-TW" altLang="en-US" sz="12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86140702-8324-46A5-9315-F0916B5067CB}"/>
                </a:ext>
              </a:extLst>
            </p:cNvPr>
            <p:cNvSpPr txBox="1"/>
            <p:nvPr/>
          </p:nvSpPr>
          <p:spPr>
            <a:xfrm>
              <a:off x="8571074" y="2794849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FV2</a:t>
              </a:r>
              <a:endParaRPr lang="zh-TW" altLang="en-US" sz="12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4B0B53-B064-4371-B8E6-29D14EE5AF50}"/>
                </a:ext>
              </a:extLst>
            </p:cNvPr>
            <p:cNvSpPr txBox="1"/>
            <p:nvPr/>
          </p:nvSpPr>
          <p:spPr>
            <a:xfrm>
              <a:off x="8746964" y="2952245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FV3</a:t>
              </a:r>
              <a:endParaRPr lang="zh-TW" altLang="en-US" sz="1200" b="1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EC5E90D-5D0C-42B0-9F0A-11CA6A151F3C}"/>
                </a:ext>
              </a:extLst>
            </p:cNvPr>
            <p:cNvSpPr txBox="1"/>
            <p:nvPr/>
          </p:nvSpPr>
          <p:spPr>
            <a:xfrm>
              <a:off x="8909819" y="3114241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FV4</a:t>
              </a:r>
              <a:endParaRPr lang="zh-TW" altLang="en-US" sz="1200" b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3F0C6C-3AD4-4D50-9396-250B8408EAF9}"/>
                </a:ext>
              </a:extLst>
            </p:cNvPr>
            <p:cNvSpPr txBox="1"/>
            <p:nvPr/>
          </p:nvSpPr>
          <p:spPr>
            <a:xfrm>
              <a:off x="9079488" y="327787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FV5</a:t>
              </a:r>
              <a:endParaRPr lang="zh-TW" altLang="en-US" sz="1200" b="1" dirty="0"/>
            </a:p>
          </p:txBody>
        </p:sp>
      </p:grp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6D8E8CA-AA44-483A-96DD-4A4660CFB2A0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3185583" y="2403639"/>
            <a:ext cx="1060529" cy="999405"/>
          </a:xfrm>
          <a:prstGeom prst="bentConnector3">
            <a:avLst>
              <a:gd name="adj1" fmla="val -1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E78D84A8-A710-423C-AB26-53017E4D3F21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4012764" y="2559053"/>
            <a:ext cx="1077341" cy="671767"/>
          </a:xfrm>
          <a:prstGeom prst="bentConnector3">
            <a:avLst>
              <a:gd name="adj1" fmla="val 6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AE5598B-8E92-4075-9FD4-05C8FF8FBF54}"/>
              </a:ext>
            </a:extLst>
          </p:cNvPr>
          <p:cNvCxnSpPr>
            <a:cxnSpLocks/>
          </p:cNvCxnSpPr>
          <p:nvPr/>
        </p:nvCxnSpPr>
        <p:spPr>
          <a:xfrm>
            <a:off x="7054903" y="2310897"/>
            <a:ext cx="1404978" cy="427139"/>
          </a:xfrm>
          <a:prstGeom prst="bentConnector3">
            <a:avLst>
              <a:gd name="adj1" fmla="val 999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C5D70279-3F94-41BA-B4AA-9CC28FF450CB}"/>
              </a:ext>
            </a:extLst>
          </p:cNvPr>
          <p:cNvGrpSpPr/>
          <p:nvPr/>
        </p:nvGrpSpPr>
        <p:grpSpPr>
          <a:xfrm>
            <a:off x="737424" y="4920300"/>
            <a:ext cx="2592156" cy="1618612"/>
            <a:chOff x="838200" y="1888558"/>
            <a:chExt cx="2592156" cy="1618612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E1CE677-E020-4046-8CD2-D7EA33D67478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8F9245D1-8D0C-4146-BEAB-F30F0DA07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4AF950C1-6C83-430C-917C-9BCB159A1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ABD3AC1-22BB-405A-8465-C3D5DC7A3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7B4031E-6D5D-4F91-AFEB-B9397AB59109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4BD692F-D019-4ABF-9632-2DCF96E9FCC6}"/>
              </a:ext>
            </a:extLst>
          </p:cNvPr>
          <p:cNvGrpSpPr/>
          <p:nvPr/>
        </p:nvGrpSpPr>
        <p:grpSpPr>
          <a:xfrm>
            <a:off x="5172860" y="4950389"/>
            <a:ext cx="2103120" cy="1617109"/>
            <a:chOff x="4988314" y="4905098"/>
            <a:chExt cx="2103120" cy="1617109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26E664-A3B9-46EB-9E30-CDB781CD12A2}"/>
                </a:ext>
              </a:extLst>
            </p:cNvPr>
            <p:cNvSpPr txBox="1"/>
            <p:nvPr/>
          </p:nvSpPr>
          <p:spPr>
            <a:xfrm>
              <a:off x="4988314" y="6152875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Lower body motion</a:t>
              </a:r>
              <a:endParaRPr lang="zh-TW" altLang="en-US" dirty="0"/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E658CC3-38FE-4F40-84A6-5581338D83C7}"/>
                </a:ext>
              </a:extLst>
            </p:cNvPr>
            <p:cNvGrpSpPr/>
            <p:nvPr/>
          </p:nvGrpSpPr>
          <p:grpSpPr>
            <a:xfrm>
              <a:off x="5308248" y="4905098"/>
              <a:ext cx="1503869" cy="1175101"/>
              <a:chOff x="4257597" y="4878412"/>
              <a:chExt cx="1503869" cy="117510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DF57BEE-36EB-42D3-8638-6F780723F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257597" y="4878412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4AD1E5D4-C583-4BD6-886C-B18E8A5AC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352922" y="4951088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1F0009CF-B034-4352-934A-43A5CDC3F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456205" y="5023764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5053A3-5AC3-4D68-9DA7-E3E83C5E5D8F}"/>
              </a:ext>
            </a:extLst>
          </p:cNvPr>
          <p:cNvCxnSpPr/>
          <p:nvPr/>
        </p:nvCxnSpPr>
        <p:spPr>
          <a:xfrm>
            <a:off x="3166543" y="5580526"/>
            <a:ext cx="21603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4745C71A-F662-4484-9F4F-6AE6586A05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51597" y="4305211"/>
            <a:ext cx="1439268" cy="1111362"/>
          </a:xfrm>
          <a:prstGeom prst="bentConnector3">
            <a:avLst>
              <a:gd name="adj1" fmla="val 10023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23FD4BD-F631-4E8C-BFE1-37F5D490F8C7}"/>
              </a:ext>
            </a:extLst>
          </p:cNvPr>
          <p:cNvGrpSpPr/>
          <p:nvPr/>
        </p:nvGrpSpPr>
        <p:grpSpPr>
          <a:xfrm>
            <a:off x="9250680" y="5029821"/>
            <a:ext cx="2103120" cy="1433858"/>
            <a:chOff x="9501668" y="5024940"/>
            <a:chExt cx="2103120" cy="1433858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F7544C6-4C70-4CDD-BDFD-0A042B7DBEA0}"/>
                </a:ext>
              </a:extLst>
            </p:cNvPr>
            <p:cNvSpPr txBox="1"/>
            <p:nvPr/>
          </p:nvSpPr>
          <p:spPr>
            <a:xfrm>
              <a:off x="9501668" y="60894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 body Pose</a:t>
              </a:r>
              <a:endParaRPr lang="zh-TW" altLang="en-US" dirty="0"/>
            </a:p>
          </p:txBody>
        </p: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3FDE372C-B802-4AA2-9DE5-7E30F0D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60" t="23553" r="21180" b="9687"/>
            <a:stretch/>
          </p:blipFill>
          <p:spPr>
            <a:xfrm>
              <a:off x="9900598" y="5024940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52A623B-1244-4448-B444-440350F302BC}"/>
              </a:ext>
            </a:extLst>
          </p:cNvPr>
          <p:cNvCxnSpPr>
            <a:cxnSpLocks/>
          </p:cNvCxnSpPr>
          <p:nvPr/>
        </p:nvCxnSpPr>
        <p:spPr>
          <a:xfrm>
            <a:off x="7330847" y="5553265"/>
            <a:ext cx="20637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63511E8-DB22-466D-80FB-436D94F971FC}"/>
              </a:ext>
            </a:extLst>
          </p:cNvPr>
          <p:cNvCxnSpPr/>
          <p:nvPr/>
        </p:nvCxnSpPr>
        <p:spPr>
          <a:xfrm>
            <a:off x="8419241" y="4380614"/>
            <a:ext cx="0" cy="11726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5864A8C5-8073-4C77-824C-2758A64BDF39}"/>
              </a:ext>
            </a:extLst>
          </p:cNvPr>
          <p:cNvSpPr/>
          <p:nvPr/>
        </p:nvSpPr>
        <p:spPr>
          <a:xfrm>
            <a:off x="7051128" y="1304733"/>
            <a:ext cx="4694111" cy="5088871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8953B94D-7674-493A-9DC4-A35ACFDE0A6F}"/>
              </a:ext>
            </a:extLst>
          </p:cNvPr>
          <p:cNvSpPr/>
          <p:nvPr/>
        </p:nvSpPr>
        <p:spPr>
          <a:xfrm>
            <a:off x="605191" y="1304733"/>
            <a:ext cx="6394498" cy="2193775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Lower body motion retargeting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54823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B694309-97CB-4A20-83BD-168BBC6349E7}"/>
              </a:ext>
            </a:extLst>
          </p:cNvPr>
          <p:cNvCxnSpPr/>
          <p:nvPr/>
        </p:nvCxnSpPr>
        <p:spPr>
          <a:xfrm>
            <a:off x="3830305" y="4246281"/>
            <a:ext cx="0" cy="13342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 – abstraction 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31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7EC51-84BC-4117-B243-D12F8E116304}"/>
              </a:ext>
            </a:extLst>
          </p:cNvPr>
          <p:cNvGrpSpPr/>
          <p:nvPr/>
        </p:nvGrpSpPr>
        <p:grpSpPr>
          <a:xfrm>
            <a:off x="4942002" y="1521870"/>
            <a:ext cx="2338438" cy="1664685"/>
            <a:chOff x="853032" y="1811247"/>
            <a:chExt cx="2338438" cy="166468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B8764D1-B0BE-437E-9A65-2392750EE527}"/>
                </a:ext>
              </a:extLst>
            </p:cNvPr>
            <p:cNvGrpSpPr/>
            <p:nvPr/>
          </p:nvGrpSpPr>
          <p:grpSpPr>
            <a:xfrm>
              <a:off x="1392318" y="1811247"/>
              <a:ext cx="1259866" cy="1336740"/>
              <a:chOff x="1392318" y="1722928"/>
              <a:chExt cx="1259866" cy="133674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0D15C10-5A1F-490C-98FB-0F5DA3E11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392318" y="1722928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8D8553B-BE64-41C6-8838-40DD2B17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494198" y="1786781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25FA8BD-53C6-4F07-B39B-970E674D8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596078" y="1850634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6FDE6D2-8E5F-4D94-A05F-35AC22532F32}"/>
                </a:ext>
              </a:extLst>
            </p:cNvPr>
            <p:cNvSpPr txBox="1"/>
            <p:nvPr/>
          </p:nvSpPr>
          <p:spPr>
            <a:xfrm>
              <a:off x="853032" y="3106600"/>
              <a:ext cx="23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Example animation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26D75-6E21-49E4-BEB2-96CB71C941D9}"/>
              </a:ext>
            </a:extLst>
          </p:cNvPr>
          <p:cNvGrpSpPr/>
          <p:nvPr/>
        </p:nvGrpSpPr>
        <p:grpSpPr>
          <a:xfrm>
            <a:off x="760507" y="1573945"/>
            <a:ext cx="2592156" cy="1618612"/>
            <a:chOff x="838200" y="1888558"/>
            <a:chExt cx="2592156" cy="161861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AD8001E-136B-4743-B677-25F9F878B33A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8E964B5-2D48-41D2-86CA-DE1682BF4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46A4517-33F5-4E9C-9E53-5E01A7ABB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85462F5-AB49-4639-944D-AFBEC51D0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61DE76-84A5-4C9A-B40E-348350183F2C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5FF4F4-2540-435E-94CE-557CB1E96542}"/>
              </a:ext>
            </a:extLst>
          </p:cNvPr>
          <p:cNvGrpSpPr/>
          <p:nvPr/>
        </p:nvGrpSpPr>
        <p:grpSpPr>
          <a:xfrm>
            <a:off x="2607325" y="3424378"/>
            <a:ext cx="2471062" cy="671781"/>
            <a:chOff x="7810312" y="1580941"/>
            <a:chExt cx="2471062" cy="671781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79493B-C392-408B-96D0-56304FAFFDE6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573F200-4E78-478C-8F66-4CE43538B659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CAECC7-93AA-437F-B6B7-4328F68D26C0}"/>
              </a:ext>
            </a:extLst>
          </p:cNvPr>
          <p:cNvGrpSpPr/>
          <p:nvPr/>
        </p:nvGrpSpPr>
        <p:grpSpPr>
          <a:xfrm>
            <a:off x="6722968" y="3440566"/>
            <a:ext cx="3279511" cy="1458253"/>
            <a:chOff x="8452597" y="2481062"/>
            <a:chExt cx="3279511" cy="145825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6E80D63-4D6C-44DF-BC66-5F66A93423C4}"/>
                </a:ext>
              </a:extLst>
            </p:cNvPr>
            <p:cNvSpPr txBox="1"/>
            <p:nvPr/>
          </p:nvSpPr>
          <p:spPr>
            <a:xfrm>
              <a:off x="9374988" y="3600761"/>
              <a:ext cx="20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Feature vectors (FVs)</a:t>
              </a:r>
              <a:endParaRPr lang="zh-TW" altLang="en-US" sz="1600" b="1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3BB7E91-9E3C-416D-8BEF-81DB16147F2D}"/>
                </a:ext>
              </a:extLst>
            </p:cNvPr>
            <p:cNvGrpSpPr/>
            <p:nvPr/>
          </p:nvGrpSpPr>
          <p:grpSpPr>
            <a:xfrm>
              <a:off x="9049868" y="2481062"/>
              <a:ext cx="2682240" cy="1035600"/>
              <a:chOff x="8988597" y="2008379"/>
              <a:chExt cx="2682240" cy="103560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E87806C-7D90-4BC0-BB97-1B4874746C7F}"/>
                  </a:ext>
                </a:extLst>
              </p:cNvPr>
              <p:cNvGrpSpPr/>
              <p:nvPr/>
            </p:nvGrpSpPr>
            <p:grpSpPr>
              <a:xfrm>
                <a:off x="8988597" y="2008379"/>
                <a:ext cx="2235200" cy="1035600"/>
                <a:chOff x="9204959" y="1817607"/>
                <a:chExt cx="2235200" cy="1035600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79E79021-98E4-45A0-B970-497519A1777D}"/>
                    </a:ext>
                  </a:extLst>
                </p:cNvPr>
                <p:cNvGrpSpPr/>
                <p:nvPr/>
              </p:nvGrpSpPr>
              <p:grpSpPr>
                <a:xfrm>
                  <a:off x="9204959" y="19184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D95A1C4-D557-4FDD-896B-A1D9CCCD6EDA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BFF7F15-55A2-4683-A9BD-F6004528AA61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F7F8632-3C91-42A4-B7AF-6F2C511122B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8707BA9A-5666-4CC5-A799-A3324D2835F3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5AB23BF2-B478-4865-B067-8A88C3BCB1DD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926ABB15-04E9-435A-8200-56CC1525B054}"/>
                    </a:ext>
                  </a:extLst>
                </p:cNvPr>
                <p:cNvGrpSpPr/>
                <p:nvPr/>
              </p:nvGrpSpPr>
              <p:grpSpPr>
                <a:xfrm>
                  <a:off x="9357359" y="1817607"/>
                  <a:ext cx="1920240" cy="578400"/>
                  <a:chOff x="4206240" y="1463760"/>
                  <a:chExt cx="1920240" cy="578400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274E4D9-F3F7-44A5-9E13-F780B9626DA3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1B3434B-0106-4F8F-92FC-165964A9404E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050ADF9C-DB65-45E5-AB3A-7936841317A4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F1D986A7-379F-417A-9BBA-8391E189DF2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9A43F9-058B-41AE-B12A-CF91686D78D8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76F13F0D-EA87-4D4A-8726-C50BE668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01360" y="1463760"/>
                    <a:ext cx="3251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/>
                      <a:t>…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29653ABB-1A8A-45B9-A0E5-BC075883633D}"/>
                    </a:ext>
                  </a:extLst>
                </p:cNvPr>
                <p:cNvGrpSpPr/>
                <p:nvPr/>
              </p:nvGrpSpPr>
              <p:grpSpPr>
                <a:xfrm>
                  <a:off x="9509759" y="22232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2FBCEB72-3535-4686-B4EE-F567C9FE206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DB29AD6-D5D4-4B08-972B-B27738E3B3E6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AEA94B0-75E4-4261-9792-7EDB69701DA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A766C7C7-37CF-4C5B-834F-B6FAA2F5D87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D5EA2F1-188A-421C-8EE4-D768874F3D10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252216F5-1D14-41A6-ABA4-E4B63B12CFED}"/>
                    </a:ext>
                  </a:extLst>
                </p:cNvPr>
                <p:cNvGrpSpPr/>
                <p:nvPr/>
              </p:nvGrpSpPr>
              <p:grpSpPr>
                <a:xfrm>
                  <a:off x="9662159" y="23756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1459DD3-0D4B-4F5F-9877-23BF520F96A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5469E2B0-DB67-479D-A543-AAB072EBC5A9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F575C9A-D41C-4D19-AF86-EB8CE9659D80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D15499F-D89C-40F3-81D9-21C476D3ABA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F572CC-DAEB-4DE7-9CC9-1401646B7991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5905131C-EED5-4CB1-8176-6201C291C39A}"/>
                    </a:ext>
                  </a:extLst>
                </p:cNvPr>
                <p:cNvGrpSpPr/>
                <p:nvPr/>
              </p:nvGrpSpPr>
              <p:grpSpPr>
                <a:xfrm>
                  <a:off x="9814559" y="25280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025E913-29B4-482E-BBE5-AE59670166CF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D5AFE81B-F00F-47E3-83D2-9C6D5CF99583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D8D5584-529B-4506-A7DC-4E647353CA3C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F02BE193-FC16-4209-803A-4E9ABBB08A9F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CE5FD9C-92F1-422E-A29B-A1ECD6F15EA5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3A6FBD0-3603-4C1C-9F4F-ED07A14A2E9C}"/>
                  </a:ext>
                </a:extLst>
              </p:cNvPr>
              <p:cNvSpPr txBox="1"/>
              <p:nvPr/>
            </p:nvSpPr>
            <p:spPr>
              <a:xfrm>
                <a:off x="10888517" y="21607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D1B7642-0F2F-4B8C-805E-9CD7C8CAC8AE}"/>
                  </a:ext>
                </a:extLst>
              </p:cNvPr>
              <p:cNvSpPr txBox="1"/>
              <p:nvPr/>
            </p:nvSpPr>
            <p:spPr>
              <a:xfrm>
                <a:off x="11040917" y="23131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CFF67ED-3F26-4757-991C-49931FDE9641}"/>
                  </a:ext>
                </a:extLst>
              </p:cNvPr>
              <p:cNvSpPr txBox="1"/>
              <p:nvPr/>
            </p:nvSpPr>
            <p:spPr>
              <a:xfrm>
                <a:off x="11193317" y="24655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7FD061D-6405-4F96-B033-E5C421F7317E}"/>
                  </a:ext>
                </a:extLst>
              </p:cNvPr>
              <p:cNvSpPr txBox="1"/>
              <p:nvPr/>
            </p:nvSpPr>
            <p:spPr>
              <a:xfrm>
                <a:off x="11345717" y="26179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00DB272-6339-4020-BD7F-E1A1812026CF}"/>
                </a:ext>
              </a:extLst>
            </p:cNvPr>
            <p:cNvSpPr txBox="1"/>
            <p:nvPr/>
          </p:nvSpPr>
          <p:spPr>
            <a:xfrm>
              <a:off x="8452597" y="259723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FV1</a:t>
              </a:r>
              <a:endParaRPr lang="zh-TW" altLang="en-US" sz="12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86140702-8324-46A5-9315-F0916B5067CB}"/>
                </a:ext>
              </a:extLst>
            </p:cNvPr>
            <p:cNvSpPr txBox="1"/>
            <p:nvPr/>
          </p:nvSpPr>
          <p:spPr>
            <a:xfrm>
              <a:off x="8571074" y="2794849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FV2</a:t>
              </a:r>
              <a:endParaRPr lang="zh-TW" altLang="en-US" sz="12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4B0B53-B064-4371-B8E6-29D14EE5AF50}"/>
                </a:ext>
              </a:extLst>
            </p:cNvPr>
            <p:cNvSpPr txBox="1"/>
            <p:nvPr/>
          </p:nvSpPr>
          <p:spPr>
            <a:xfrm>
              <a:off x="8746964" y="2952245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FV3</a:t>
              </a:r>
              <a:endParaRPr lang="zh-TW" altLang="en-US" sz="1200" b="1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EC5E90D-5D0C-42B0-9F0A-11CA6A151F3C}"/>
                </a:ext>
              </a:extLst>
            </p:cNvPr>
            <p:cNvSpPr txBox="1"/>
            <p:nvPr/>
          </p:nvSpPr>
          <p:spPr>
            <a:xfrm>
              <a:off x="8909819" y="3114241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FV4</a:t>
              </a:r>
              <a:endParaRPr lang="zh-TW" altLang="en-US" sz="1200" b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3F0C6C-3AD4-4D50-9396-250B8408EAF9}"/>
                </a:ext>
              </a:extLst>
            </p:cNvPr>
            <p:cNvSpPr txBox="1"/>
            <p:nvPr/>
          </p:nvSpPr>
          <p:spPr>
            <a:xfrm>
              <a:off x="9079488" y="327787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FV5</a:t>
              </a:r>
              <a:endParaRPr lang="zh-TW" altLang="en-US" sz="1200" b="1" dirty="0"/>
            </a:p>
          </p:txBody>
        </p:sp>
      </p:grp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6D8E8CA-AA44-483A-96DD-4A4660CFB2A0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2812889" y="2394410"/>
            <a:ext cx="1060529" cy="999405"/>
          </a:xfrm>
          <a:prstGeom prst="bentConnector3">
            <a:avLst>
              <a:gd name="adj1" fmla="val -1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E78D84A8-A710-423C-AB26-53017E4D3F21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3640070" y="2549824"/>
            <a:ext cx="1077341" cy="671767"/>
          </a:xfrm>
          <a:prstGeom prst="bentConnector3">
            <a:avLst>
              <a:gd name="adj1" fmla="val 6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AE5598B-8E92-4075-9FD4-05C8FF8FBF54}"/>
              </a:ext>
            </a:extLst>
          </p:cNvPr>
          <p:cNvCxnSpPr>
            <a:cxnSpLocks/>
          </p:cNvCxnSpPr>
          <p:nvPr/>
        </p:nvCxnSpPr>
        <p:spPr>
          <a:xfrm>
            <a:off x="7054903" y="2310897"/>
            <a:ext cx="1404978" cy="427139"/>
          </a:xfrm>
          <a:prstGeom prst="bentConnector3">
            <a:avLst>
              <a:gd name="adj1" fmla="val 999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C5D70279-3F94-41BA-B4AA-9CC28FF450CB}"/>
              </a:ext>
            </a:extLst>
          </p:cNvPr>
          <p:cNvGrpSpPr/>
          <p:nvPr/>
        </p:nvGrpSpPr>
        <p:grpSpPr>
          <a:xfrm>
            <a:off x="737424" y="4920300"/>
            <a:ext cx="2592156" cy="1618612"/>
            <a:chOff x="838200" y="1888558"/>
            <a:chExt cx="2592156" cy="1618612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E1CE677-E020-4046-8CD2-D7EA33D67478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8F9245D1-8D0C-4146-BEAB-F30F0DA07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4AF950C1-6C83-430C-917C-9BCB159A1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ABD3AC1-22BB-405A-8465-C3D5DC7A3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7B4031E-6D5D-4F91-AFEB-B9397AB59109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4BD692F-D019-4ABF-9632-2DCF96E9FCC6}"/>
              </a:ext>
            </a:extLst>
          </p:cNvPr>
          <p:cNvGrpSpPr/>
          <p:nvPr/>
        </p:nvGrpSpPr>
        <p:grpSpPr>
          <a:xfrm>
            <a:off x="5172860" y="4950389"/>
            <a:ext cx="2103120" cy="1617109"/>
            <a:chOff x="4988314" y="4905098"/>
            <a:chExt cx="2103120" cy="1617109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26E664-A3B9-46EB-9E30-CDB781CD12A2}"/>
                </a:ext>
              </a:extLst>
            </p:cNvPr>
            <p:cNvSpPr txBox="1"/>
            <p:nvPr/>
          </p:nvSpPr>
          <p:spPr>
            <a:xfrm>
              <a:off x="4988314" y="6152875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Lower body motion</a:t>
              </a:r>
              <a:endParaRPr lang="zh-TW" altLang="en-US" dirty="0"/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E658CC3-38FE-4F40-84A6-5581338D83C7}"/>
                </a:ext>
              </a:extLst>
            </p:cNvPr>
            <p:cNvGrpSpPr/>
            <p:nvPr/>
          </p:nvGrpSpPr>
          <p:grpSpPr>
            <a:xfrm>
              <a:off x="5308248" y="4905098"/>
              <a:ext cx="1503869" cy="1175101"/>
              <a:chOff x="4257597" y="4878412"/>
              <a:chExt cx="1503869" cy="117510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DF57BEE-36EB-42D3-8638-6F780723F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257597" y="4878412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4AD1E5D4-C583-4BD6-886C-B18E8A5AC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352922" y="4951088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1F0009CF-B034-4352-934A-43A5CDC3F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456205" y="5023764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5053A3-5AC3-4D68-9DA7-E3E83C5E5D8F}"/>
              </a:ext>
            </a:extLst>
          </p:cNvPr>
          <p:cNvCxnSpPr>
            <a:cxnSpLocks/>
          </p:cNvCxnSpPr>
          <p:nvPr/>
        </p:nvCxnSpPr>
        <p:spPr>
          <a:xfrm>
            <a:off x="3166543" y="5580526"/>
            <a:ext cx="16712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23FD4BD-F631-4E8C-BFE1-37F5D490F8C7}"/>
              </a:ext>
            </a:extLst>
          </p:cNvPr>
          <p:cNvGrpSpPr/>
          <p:nvPr/>
        </p:nvGrpSpPr>
        <p:grpSpPr>
          <a:xfrm>
            <a:off x="9250680" y="5029821"/>
            <a:ext cx="2103120" cy="1433858"/>
            <a:chOff x="9501668" y="5024940"/>
            <a:chExt cx="2103120" cy="1433858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F7544C6-4C70-4CDD-BDFD-0A042B7DBEA0}"/>
                </a:ext>
              </a:extLst>
            </p:cNvPr>
            <p:cNvSpPr txBox="1"/>
            <p:nvPr/>
          </p:nvSpPr>
          <p:spPr>
            <a:xfrm>
              <a:off x="9501668" y="60894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 body Pose</a:t>
              </a:r>
              <a:endParaRPr lang="zh-TW" altLang="en-US" dirty="0"/>
            </a:p>
          </p:txBody>
        </p: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3FDE372C-B802-4AA2-9DE5-7E30F0D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60" t="23553" r="21180" b="9687"/>
            <a:stretch/>
          </p:blipFill>
          <p:spPr>
            <a:xfrm>
              <a:off x="9900598" y="5024940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52A623B-1244-4448-B444-440350F302BC}"/>
              </a:ext>
            </a:extLst>
          </p:cNvPr>
          <p:cNvCxnSpPr>
            <a:cxnSpLocks/>
          </p:cNvCxnSpPr>
          <p:nvPr/>
        </p:nvCxnSpPr>
        <p:spPr>
          <a:xfrm>
            <a:off x="7330847" y="5553265"/>
            <a:ext cx="20637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63511E8-DB22-466D-80FB-436D94F971FC}"/>
              </a:ext>
            </a:extLst>
          </p:cNvPr>
          <p:cNvCxnSpPr>
            <a:cxnSpLocks/>
          </p:cNvCxnSpPr>
          <p:nvPr/>
        </p:nvCxnSpPr>
        <p:spPr>
          <a:xfrm>
            <a:off x="8419241" y="5029821"/>
            <a:ext cx="0" cy="523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7875DA5D-85D7-4F67-AF8A-51D87576D179}"/>
              </a:ext>
            </a:extLst>
          </p:cNvPr>
          <p:cNvSpPr/>
          <p:nvPr/>
        </p:nvSpPr>
        <p:spPr>
          <a:xfrm>
            <a:off x="353545" y="1256612"/>
            <a:ext cx="4758355" cy="5340540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52F4FF93-D027-4F91-AFBF-C315B0D0AEBE}"/>
              </a:ext>
            </a:extLst>
          </p:cNvPr>
          <p:cNvSpPr/>
          <p:nvPr/>
        </p:nvSpPr>
        <p:spPr>
          <a:xfrm>
            <a:off x="5228671" y="1314462"/>
            <a:ext cx="6286711" cy="2171416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Full-body pose reconstruction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6134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73001-7C5B-4071-8441-C2D8FA6A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6950D-0281-47A6-BCB9-2C2314A8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mapping criteria between finger and body </a:t>
            </a:r>
          </a:p>
          <a:p>
            <a:r>
              <a:rPr lang="en-US" altLang="zh-TW" dirty="0"/>
              <a:t>Hand landmarks by Mediapipe ; 21 joints </a:t>
            </a:r>
          </a:p>
          <a:p>
            <a:r>
              <a:rPr lang="en-US" altLang="zh-TW" dirty="0"/>
              <a:t>Body articulated structure by Mixamo ; 17 joints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BDE05-CC0B-4E9C-AFAB-C696AFEA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C9EC94-C962-4797-B6C4-668558B9A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7" b="14852"/>
          <a:stretch/>
        </p:blipFill>
        <p:spPr>
          <a:xfrm>
            <a:off x="2291357" y="3912781"/>
            <a:ext cx="7609286" cy="28086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9B14D30-51CC-4B40-81C7-02A2AF73F3A2}"/>
              </a:ext>
            </a:extLst>
          </p:cNvPr>
          <p:cNvSpPr txBox="1"/>
          <p:nvPr/>
        </p:nvSpPr>
        <p:spPr>
          <a:xfrm>
            <a:off x="5266661" y="185738"/>
            <a:ext cx="66878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補圖片</a:t>
            </a:r>
            <a:r>
              <a:rPr lang="en-US" altLang="zh-TW" dirty="0"/>
              <a:t>: </a:t>
            </a:r>
            <a:r>
              <a:rPr lang="zh-TW" altLang="en-US" dirty="0"/>
              <a:t>手指的</a:t>
            </a:r>
            <a:r>
              <a:rPr lang="en-US" altLang="zh-TW" dirty="0"/>
              <a:t>abduction</a:t>
            </a:r>
            <a:r>
              <a:rPr lang="zh-TW" altLang="en-US" dirty="0"/>
              <a:t>與</a:t>
            </a:r>
            <a:r>
              <a:rPr lang="en-US" altLang="zh-TW" dirty="0"/>
              <a:t>adduction</a:t>
            </a:r>
            <a:r>
              <a:rPr lang="zh-TW" altLang="en-US" dirty="0"/>
              <a:t>示意圖</a:t>
            </a:r>
            <a:r>
              <a:rPr lang="en-US" altLang="zh-TW" dirty="0"/>
              <a:t>, </a:t>
            </a:r>
            <a:r>
              <a:rPr lang="zh-TW" altLang="en-US" dirty="0"/>
              <a:t>從</a:t>
            </a:r>
            <a:r>
              <a:rPr lang="en-US" altLang="zh-TW" dirty="0" err="1"/>
              <a:t>mani</a:t>
            </a:r>
            <a:r>
              <a:rPr lang="en-US" altLang="zh-TW" dirty="0"/>
              <a:t>-pull-action</a:t>
            </a:r>
            <a:r>
              <a:rPr lang="zh-TW" altLang="en-US" dirty="0"/>
              <a:t>當中尋找</a:t>
            </a:r>
          </a:p>
        </p:txBody>
      </p:sp>
    </p:spTree>
    <p:extLst>
      <p:ext uri="{BB962C8B-B14F-4D97-AF65-F5344CB8AC3E}">
        <p14:creationId xmlns:p14="http://schemas.microsoft.com/office/powerpoint/2010/main" val="1565587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5AAAA-57A9-4E60-BA00-8AB13B5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 - preprocessing</a:t>
            </a:r>
            <a:endParaRPr lang="zh-TW" altLang="en-US" b="1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CAEDD37B-D6F5-478E-8F2C-70C2C29E5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Inspired by [motion editing with data glove] </a:t>
            </a:r>
          </a:p>
          <a:p>
            <a:pPr lvl="1"/>
            <a:r>
              <a:rPr lang="en-US" altLang="zh-TW" dirty="0"/>
              <a:t>But they used Euler angle, which caused a undesired motion 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49EDE3-7762-4003-85AB-B5F1E17F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4C38A18-CECE-4A8C-85CE-B0CF4D359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4" t="20940" r="13220" b="22074"/>
          <a:stretch/>
        </p:blipFill>
        <p:spPr>
          <a:xfrm>
            <a:off x="7039639" y="5632775"/>
            <a:ext cx="1056106" cy="12090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E5AF9DC-7EF3-48E5-81E6-15C01C053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40" b="1859"/>
          <a:stretch/>
        </p:blipFill>
        <p:spPr>
          <a:xfrm>
            <a:off x="7039639" y="3039436"/>
            <a:ext cx="1269296" cy="11179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876BFC9A-4839-43DC-B2DE-C37BF3DDC021}"/>
              </a:ext>
            </a:extLst>
          </p:cNvPr>
          <p:cNvGrpSpPr/>
          <p:nvPr/>
        </p:nvGrpSpPr>
        <p:grpSpPr>
          <a:xfrm>
            <a:off x="3704368" y="4825056"/>
            <a:ext cx="2272018" cy="325959"/>
            <a:chOff x="2330889" y="4428630"/>
            <a:chExt cx="2272018" cy="32595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00A9852-C6F5-426D-8421-1AA45AFEE03F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64CB876-C25D-4206-9AFF-9925DBB2751B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B8D89B9-3ABD-496D-B859-C45917C9EDEC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F6BF72C-887A-4B5B-9695-2E50A3A8518E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6C1E9AD-5240-4185-A78B-11492BF262ED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FB864A-7102-4368-B4B2-09A560EC8EF4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96A7C20-8648-4719-89A7-6CA24DD3F6CE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2F0488F-F360-4649-8F89-7D2BE1A23B8D}"/>
              </a:ext>
            </a:extLst>
          </p:cNvPr>
          <p:cNvGrpSpPr/>
          <p:nvPr/>
        </p:nvGrpSpPr>
        <p:grpSpPr>
          <a:xfrm>
            <a:off x="3701052" y="5589115"/>
            <a:ext cx="2272018" cy="325959"/>
            <a:chOff x="2330889" y="4428630"/>
            <a:chExt cx="2272018" cy="325959"/>
          </a:xfrm>
          <a:solidFill>
            <a:srgbClr val="FFC000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230FE4C-20A6-450C-8B41-CCCFC5F9FA0D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ACAE383-C2C4-43CC-AA6C-1F81D31BF3DC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05D1234-6F3D-47CC-BB04-DF4D218EB981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336BF41-98D3-4446-A82D-48D17D1FCF8D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593504E-A4EA-4CA9-BAF8-AD24E4E2D590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BDFA2EE-3834-455E-BA3E-901B17A89B17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0316073-0C63-4C08-88BC-2BDF3661858F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1BBE60E-C20E-40BC-B0E2-D510A7224E62}"/>
              </a:ext>
            </a:extLst>
          </p:cNvPr>
          <p:cNvSpPr txBox="1"/>
          <p:nvPr/>
        </p:nvSpPr>
        <p:spPr>
          <a:xfrm>
            <a:off x="3168582" y="3229100"/>
            <a:ext cx="352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Hand rotation reference sequence  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7260B84-C94C-4FE5-83B1-39F813745517}"/>
              </a:ext>
            </a:extLst>
          </p:cNvPr>
          <p:cNvSpPr txBox="1"/>
          <p:nvPr/>
        </p:nvSpPr>
        <p:spPr>
          <a:xfrm>
            <a:off x="3085291" y="6127234"/>
            <a:ext cx="351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Body rotation reference sequence  </a:t>
            </a:r>
            <a:endParaRPr lang="zh-TW" alt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1483B52-697A-45FF-B5B6-BAFC7A05BF10}"/>
              </a:ext>
            </a:extLst>
          </p:cNvPr>
          <p:cNvCxnSpPr/>
          <p:nvPr/>
        </p:nvCxnSpPr>
        <p:spPr>
          <a:xfrm>
            <a:off x="5821631" y="4332506"/>
            <a:ext cx="0" cy="492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4CD6CF83-1FDC-4DBD-AF71-B1B6F2198E99}"/>
              </a:ext>
            </a:extLst>
          </p:cNvPr>
          <p:cNvCxnSpPr/>
          <p:nvPr/>
        </p:nvCxnSpPr>
        <p:spPr>
          <a:xfrm>
            <a:off x="3858152" y="4332506"/>
            <a:ext cx="0" cy="492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CC18AE71-8726-44F5-A027-2650F879FD73}"/>
              </a:ext>
            </a:extLst>
          </p:cNvPr>
          <p:cNvSpPr/>
          <p:nvPr/>
        </p:nvSpPr>
        <p:spPr>
          <a:xfrm>
            <a:off x="3142227" y="3661719"/>
            <a:ext cx="1461393" cy="67078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 frame</a:t>
            </a:r>
            <a:endParaRPr lang="zh-TW" altLang="en-US" dirty="0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4743BB5E-FBF2-4CFB-B7DD-79FD8074D263}"/>
              </a:ext>
            </a:extLst>
          </p:cNvPr>
          <p:cNvSpPr/>
          <p:nvPr/>
        </p:nvSpPr>
        <p:spPr>
          <a:xfrm>
            <a:off x="5090933" y="3660880"/>
            <a:ext cx="1461393" cy="67078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End frame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B08A37-A807-46CB-897D-1C15D1FFC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4" t="18693" r="12696" b="15519"/>
          <a:stretch/>
        </p:blipFill>
        <p:spPr>
          <a:xfrm>
            <a:off x="1388937" y="5634314"/>
            <a:ext cx="1128993" cy="12090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06EA23-B9A3-43EC-9741-F87051444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90" r="1917" b="25715"/>
          <a:stretch/>
        </p:blipFill>
        <p:spPr>
          <a:xfrm flipH="1">
            <a:off x="1370945" y="2800701"/>
            <a:ext cx="1159256" cy="15309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7F2490-F769-45E4-88C3-33CC4C18D997}"/>
              </a:ext>
            </a:extLst>
          </p:cNvPr>
          <p:cNvCxnSpPr>
            <a:stCxn id="18" idx="2"/>
            <a:endCxn id="35" idx="0"/>
          </p:cNvCxnSpPr>
          <p:nvPr/>
        </p:nvCxnSpPr>
        <p:spPr>
          <a:xfrm flipH="1">
            <a:off x="386361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53413970-2785-4F08-80C3-1002CD44E0EE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flipH="1">
            <a:off x="418873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AC4142A-EFD7-4F97-9702-C7AA0BA41A1F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 flipH="1">
            <a:off x="451385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5EBF936-0D9C-4AC6-A363-4F8778096E51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 flipH="1">
            <a:off x="483897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94086DA-8FB9-464D-A689-07B930328E3F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 flipH="1">
            <a:off x="516409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2955BF4-89FC-4B48-A3BA-B2E2349ADCE2}"/>
              </a:ext>
            </a:extLst>
          </p:cNvPr>
          <p:cNvCxnSpPr>
            <a:cxnSpLocks/>
            <a:stCxn id="31" idx="2"/>
            <a:endCxn id="40" idx="0"/>
          </p:cNvCxnSpPr>
          <p:nvPr/>
        </p:nvCxnSpPr>
        <p:spPr>
          <a:xfrm flipH="1">
            <a:off x="5489212" y="5151015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F413F54-6196-4F73-8F40-E696DDE22605}"/>
              </a:ext>
            </a:extLst>
          </p:cNvPr>
          <p:cNvCxnSpPr>
            <a:cxnSpLocks/>
            <a:stCxn id="32" idx="2"/>
            <a:endCxn id="41" idx="0"/>
          </p:cNvCxnSpPr>
          <p:nvPr/>
        </p:nvCxnSpPr>
        <p:spPr>
          <a:xfrm flipH="1">
            <a:off x="5810510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弧形 29">
            <a:extLst>
              <a:ext uri="{FF2B5EF4-FFF2-40B4-BE49-F238E27FC236}">
                <a16:creationId xmlns:a16="http://schemas.microsoft.com/office/drawing/2014/main" id="{C93DD9DF-1CEE-4972-B1CA-AD8F52C4CA86}"/>
              </a:ext>
            </a:extLst>
          </p:cNvPr>
          <p:cNvCxnSpPr>
            <a:cxnSpLocks/>
          </p:cNvCxnSpPr>
          <p:nvPr/>
        </p:nvCxnSpPr>
        <p:spPr>
          <a:xfrm flipV="1">
            <a:off x="6228696" y="4825057"/>
            <a:ext cx="2681388" cy="541354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8B39AF9E-F9C9-4EEB-B098-ECE865EEA14B}"/>
              </a:ext>
            </a:extLst>
          </p:cNvPr>
          <p:cNvGrpSpPr/>
          <p:nvPr/>
        </p:nvGrpSpPr>
        <p:grpSpPr>
          <a:xfrm>
            <a:off x="9043387" y="4439883"/>
            <a:ext cx="2471062" cy="671781"/>
            <a:chOff x="7810312" y="1580941"/>
            <a:chExt cx="2471062" cy="671781"/>
          </a:xfrm>
        </p:grpSpPr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611B6B7E-AFB5-4C75-AB46-54642872F74D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DC6596F9-DBDA-43A5-8435-BB8797990B27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5133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5AAAA-57A9-4E60-BA00-8AB13B5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 - performance</a:t>
            </a:r>
            <a:endParaRPr lang="zh-TW" altLang="en-US" b="1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CAEDD37B-D6F5-478E-8F2C-70C2C29E5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Rotation mapping and forward kinematic in performance stage 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49EDE3-7762-4003-85AB-B5F1E17F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E5AF9DC-7EF3-48E5-81E6-15C01C053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40" b="1859"/>
          <a:stretch/>
        </p:blipFill>
        <p:spPr>
          <a:xfrm>
            <a:off x="750831" y="2664876"/>
            <a:ext cx="1269296" cy="11179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876BFC9A-4839-43DC-B2DE-C37BF3DDC021}"/>
              </a:ext>
            </a:extLst>
          </p:cNvPr>
          <p:cNvGrpSpPr/>
          <p:nvPr/>
        </p:nvGrpSpPr>
        <p:grpSpPr>
          <a:xfrm>
            <a:off x="4158327" y="4015422"/>
            <a:ext cx="2272018" cy="325959"/>
            <a:chOff x="2330889" y="4428630"/>
            <a:chExt cx="2272018" cy="32595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00A9852-C6F5-426D-8421-1AA45AFEE03F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64CB876-C25D-4206-9AFF-9925DBB2751B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B8D89B9-3ABD-496D-B859-C45917C9EDEC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F6BF72C-887A-4B5B-9695-2E50A3A8518E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6C1E9AD-5240-4185-A78B-11492BF262ED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FB864A-7102-4368-B4B2-09A560EC8EF4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96A7C20-8648-4719-89A7-6CA24DD3F6CE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2F0488F-F360-4649-8F89-7D2BE1A23B8D}"/>
              </a:ext>
            </a:extLst>
          </p:cNvPr>
          <p:cNvGrpSpPr/>
          <p:nvPr/>
        </p:nvGrpSpPr>
        <p:grpSpPr>
          <a:xfrm>
            <a:off x="4155011" y="4779481"/>
            <a:ext cx="2272018" cy="325959"/>
            <a:chOff x="2330889" y="4428630"/>
            <a:chExt cx="2272018" cy="325959"/>
          </a:xfrm>
          <a:solidFill>
            <a:srgbClr val="FFC000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230FE4C-20A6-450C-8B41-CCCFC5F9FA0D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ACAE383-C2C4-43CC-AA6C-1F81D31BF3DC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05D1234-6F3D-47CC-BB04-DF4D218EB981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336BF41-98D3-4446-A82D-48D17D1FCF8D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593504E-A4EA-4CA9-BAF8-AD24E4E2D590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BDFA2EE-3834-455E-BA3E-901B17A89B17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0316073-0C63-4C08-88BC-2BDF3661858F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7F2490-F769-45E4-88C3-33CC4C18D997}"/>
              </a:ext>
            </a:extLst>
          </p:cNvPr>
          <p:cNvCxnSpPr>
            <a:stCxn id="18" idx="2"/>
            <a:endCxn id="35" idx="0"/>
          </p:cNvCxnSpPr>
          <p:nvPr/>
        </p:nvCxnSpPr>
        <p:spPr>
          <a:xfrm flipH="1">
            <a:off x="431757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53413970-2785-4F08-80C3-1002CD44E0EE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flipH="1">
            <a:off x="464269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AC4142A-EFD7-4F97-9702-C7AA0BA41A1F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 flipH="1">
            <a:off x="496781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5EBF936-0D9C-4AC6-A363-4F8778096E51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 flipH="1">
            <a:off x="529293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94086DA-8FB9-464D-A689-07B930328E3F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 flipH="1">
            <a:off x="561805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2955BF4-89FC-4B48-A3BA-B2E2349ADCE2}"/>
              </a:ext>
            </a:extLst>
          </p:cNvPr>
          <p:cNvCxnSpPr>
            <a:cxnSpLocks/>
            <a:stCxn id="31" idx="2"/>
            <a:endCxn id="40" idx="0"/>
          </p:cNvCxnSpPr>
          <p:nvPr/>
        </p:nvCxnSpPr>
        <p:spPr>
          <a:xfrm flipH="1">
            <a:off x="5943171" y="4341381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F413F54-6196-4F73-8F40-E696DDE22605}"/>
              </a:ext>
            </a:extLst>
          </p:cNvPr>
          <p:cNvCxnSpPr>
            <a:cxnSpLocks/>
            <a:stCxn id="32" idx="2"/>
            <a:endCxn id="41" idx="0"/>
          </p:cNvCxnSpPr>
          <p:nvPr/>
        </p:nvCxnSpPr>
        <p:spPr>
          <a:xfrm flipH="1">
            <a:off x="6264469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36146311-BD7A-4CA9-A934-2A9F72767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0" t="33788" r="19014" b="5417"/>
          <a:stretch/>
        </p:blipFill>
        <p:spPr>
          <a:xfrm>
            <a:off x="849831" y="3879025"/>
            <a:ext cx="1184091" cy="11179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311FAACC-BDFA-432C-B910-C86CA2F90002}"/>
              </a:ext>
            </a:extLst>
          </p:cNvPr>
          <p:cNvCxnSpPr>
            <a:cxnSpLocks/>
            <a:stCxn id="60" idx="2"/>
            <a:endCxn id="21" idx="0"/>
          </p:cNvCxnSpPr>
          <p:nvPr/>
        </p:nvCxnSpPr>
        <p:spPr>
          <a:xfrm rot="5400000" flipH="1" flipV="1">
            <a:off x="2878265" y="2579034"/>
            <a:ext cx="981594" cy="3854370"/>
          </a:xfrm>
          <a:prstGeom prst="curvedConnector5">
            <a:avLst>
              <a:gd name="adj1" fmla="val -23289"/>
              <a:gd name="adj2" fmla="val 55571"/>
              <a:gd name="adj3" fmla="val 123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AF6E9A2D-5B93-4D9D-BB23-689D8BB2E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1" t="18580" r="19356" b="11316"/>
          <a:stretch/>
        </p:blipFill>
        <p:spPr>
          <a:xfrm>
            <a:off x="8777143" y="4400534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F8353626-C991-4982-90B4-FFDF132E305F}"/>
              </a:ext>
            </a:extLst>
          </p:cNvPr>
          <p:cNvCxnSpPr>
            <a:stCxn id="38" idx="2"/>
            <a:endCxn id="66" idx="2"/>
          </p:cNvCxnSpPr>
          <p:nvPr/>
        </p:nvCxnSpPr>
        <p:spPr>
          <a:xfrm rot="16200000" flipH="1">
            <a:off x="7198511" y="3199020"/>
            <a:ext cx="325682" cy="4136843"/>
          </a:xfrm>
          <a:prstGeom prst="curvedConnector3">
            <a:avLst>
              <a:gd name="adj1" fmla="val 1701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04B76F9-706A-4783-94C8-DEC6C5954EF1}"/>
              </a:ext>
            </a:extLst>
          </p:cNvPr>
          <p:cNvSpPr txBox="1"/>
          <p:nvPr/>
        </p:nvSpPr>
        <p:spPr>
          <a:xfrm>
            <a:off x="2137581" y="3333180"/>
            <a:ext cx="33002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1. Find the most similar rotation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537BE25-FD4F-4242-ABA9-5F8EBA0FC262}"/>
              </a:ext>
            </a:extLst>
          </p:cNvPr>
          <p:cNvSpPr txBox="1"/>
          <p:nvPr/>
        </p:nvSpPr>
        <p:spPr>
          <a:xfrm>
            <a:off x="5705598" y="6026680"/>
            <a:ext cx="30878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2. Apply to lower body joints</a:t>
            </a:r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ED9A12CB-0FCF-460F-B2A7-26BDDACA81D5}"/>
              </a:ext>
            </a:extLst>
          </p:cNvPr>
          <p:cNvGrpSpPr/>
          <p:nvPr/>
        </p:nvGrpSpPr>
        <p:grpSpPr>
          <a:xfrm>
            <a:off x="1006266" y="5395492"/>
            <a:ext cx="2362796" cy="1154342"/>
            <a:chOff x="496284" y="5421519"/>
            <a:chExt cx="2362796" cy="1154342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504B7104-7FB8-49E4-977F-76866F109756}"/>
                </a:ext>
              </a:extLst>
            </p:cNvPr>
            <p:cNvSpPr/>
            <p:nvPr/>
          </p:nvSpPr>
          <p:spPr>
            <a:xfrm>
              <a:off x="844555" y="6026680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DC246459-C50A-46A1-BABA-B4D404DB4E73}"/>
                </a:ext>
              </a:extLst>
            </p:cNvPr>
            <p:cNvSpPr/>
            <p:nvPr/>
          </p:nvSpPr>
          <p:spPr>
            <a:xfrm>
              <a:off x="1372533" y="6329260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7DCC2379-2225-41FF-BBE7-6647C72FD5AE}"/>
                </a:ext>
              </a:extLst>
            </p:cNvPr>
            <p:cNvSpPr/>
            <p:nvPr/>
          </p:nvSpPr>
          <p:spPr>
            <a:xfrm>
              <a:off x="1939709" y="6404401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AD450159-B6A8-4148-A337-78B6EE975ECF}"/>
                </a:ext>
              </a:extLst>
            </p:cNvPr>
            <p:cNvSpPr/>
            <p:nvPr/>
          </p:nvSpPr>
          <p:spPr>
            <a:xfrm>
              <a:off x="2708797" y="6425578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65B86B76-84FC-44B1-978B-BF14FAC60430}"/>
                </a:ext>
              </a:extLst>
            </p:cNvPr>
            <p:cNvCxnSpPr>
              <a:stCxn id="28" idx="5"/>
              <a:endCxn id="68" idx="1"/>
            </p:cNvCxnSpPr>
            <p:nvPr/>
          </p:nvCxnSpPr>
          <p:spPr>
            <a:xfrm>
              <a:off x="972830" y="6154955"/>
              <a:ext cx="421711" cy="1963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187B757F-D60C-4273-8764-F928B485B51F}"/>
                </a:ext>
              </a:extLst>
            </p:cNvPr>
            <p:cNvCxnSpPr>
              <a:cxnSpLocks/>
              <a:stCxn id="68" idx="6"/>
              <a:endCxn id="69" idx="2"/>
            </p:cNvCxnSpPr>
            <p:nvPr/>
          </p:nvCxnSpPr>
          <p:spPr>
            <a:xfrm>
              <a:off x="1522816" y="6404402"/>
              <a:ext cx="416893" cy="751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CBBF9111-9C4C-4F46-93A0-07A0AB2DED78}"/>
                </a:ext>
              </a:extLst>
            </p:cNvPr>
            <p:cNvCxnSpPr>
              <a:cxnSpLocks/>
              <a:stCxn id="69" idx="6"/>
              <a:endCxn id="70" idx="2"/>
            </p:cNvCxnSpPr>
            <p:nvPr/>
          </p:nvCxnSpPr>
          <p:spPr>
            <a:xfrm>
              <a:off x="2089992" y="6479543"/>
              <a:ext cx="618805" cy="211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4B52435F-6411-4D63-AEA5-8C7A35B892F5}"/>
                </a:ext>
              </a:extLst>
            </p:cNvPr>
            <p:cNvSpPr/>
            <p:nvPr/>
          </p:nvSpPr>
          <p:spPr>
            <a:xfrm>
              <a:off x="496284" y="5421519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A09AF435-DF83-48DC-A9DA-67FF6F266FA0}"/>
                </a:ext>
              </a:extLst>
            </p:cNvPr>
            <p:cNvCxnSpPr>
              <a:cxnSpLocks/>
              <a:stCxn id="79" idx="5"/>
              <a:endCxn id="28" idx="1"/>
            </p:cNvCxnSpPr>
            <p:nvPr/>
          </p:nvCxnSpPr>
          <p:spPr>
            <a:xfrm>
              <a:off x="624559" y="5549794"/>
              <a:ext cx="242004" cy="4988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B8B3226D-8D08-47EE-8739-17880F57E3DC}"/>
              </a:ext>
            </a:extLst>
          </p:cNvPr>
          <p:cNvCxnSpPr>
            <a:stCxn id="28" idx="4"/>
          </p:cNvCxnSpPr>
          <p:nvPr/>
        </p:nvCxnSpPr>
        <p:spPr>
          <a:xfrm>
            <a:off x="1429679" y="6150936"/>
            <a:ext cx="474844" cy="8084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接點: 弧形 86">
            <a:extLst>
              <a:ext uri="{FF2B5EF4-FFF2-40B4-BE49-F238E27FC236}">
                <a16:creationId xmlns:a16="http://schemas.microsoft.com/office/drawing/2014/main" id="{CD16EAC0-EEF7-4A3C-BE93-D99A6C2F3638}"/>
              </a:ext>
            </a:extLst>
          </p:cNvPr>
          <p:cNvCxnSpPr>
            <a:cxnSpLocks/>
          </p:cNvCxnSpPr>
          <p:nvPr/>
        </p:nvCxnSpPr>
        <p:spPr>
          <a:xfrm flipV="1">
            <a:off x="1548390" y="6292229"/>
            <a:ext cx="237422" cy="9714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BECA8D2-6D70-4958-8F64-BD5D119AA25F}"/>
                  </a:ext>
                </a:extLst>
              </p:cNvPr>
              <p:cNvSpPr txBox="1"/>
              <p:nvPr/>
            </p:nvSpPr>
            <p:spPr>
              <a:xfrm>
                <a:off x="1679174" y="6434335"/>
                <a:ext cx="5798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BECA8D2-6D70-4958-8F64-BD5D119AA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74" y="6434335"/>
                <a:ext cx="5798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0B2D51A4-C1F0-4036-86B1-BEB0173F2681}"/>
              </a:ext>
            </a:extLst>
          </p:cNvPr>
          <p:cNvSpPr txBox="1"/>
          <p:nvPr/>
        </p:nvSpPr>
        <p:spPr>
          <a:xfrm>
            <a:off x="190918" y="5301356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Wrist </a:t>
            </a:r>
            <a:endParaRPr lang="zh-TW" altLang="en-US" sz="16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2679FA43-FEB8-469E-9C86-52C56B4897A8}"/>
              </a:ext>
            </a:extLst>
          </p:cNvPr>
          <p:cNvSpPr txBox="1"/>
          <p:nvPr/>
        </p:nvSpPr>
        <p:spPr>
          <a:xfrm>
            <a:off x="398457" y="5902547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MCP</a:t>
            </a:r>
            <a:endParaRPr lang="zh-TW" altLang="en-US" sz="1600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E962108-5F51-4273-ABA8-547551ACA4BC}"/>
              </a:ext>
            </a:extLst>
          </p:cNvPr>
          <p:cNvSpPr txBox="1"/>
          <p:nvPr/>
        </p:nvSpPr>
        <p:spPr>
          <a:xfrm>
            <a:off x="1557953" y="5884510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PIP</a:t>
            </a:r>
            <a:endParaRPr lang="zh-TW" altLang="en-US" sz="16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282BBCA5-CA93-41C8-A093-8C1F88534DF8}"/>
              </a:ext>
            </a:extLst>
          </p:cNvPr>
          <p:cNvSpPr txBox="1"/>
          <p:nvPr/>
        </p:nvSpPr>
        <p:spPr>
          <a:xfrm>
            <a:off x="2085065" y="5994864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DIP</a:t>
            </a:r>
            <a:endParaRPr lang="zh-TW" altLang="en-US" sz="16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94E0AAC-6921-4A66-BBB4-4CD5CEDC1C0D}"/>
              </a:ext>
            </a:extLst>
          </p:cNvPr>
          <p:cNvSpPr txBox="1"/>
          <p:nvPr/>
        </p:nvSpPr>
        <p:spPr>
          <a:xfrm>
            <a:off x="2854332" y="6053251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TIP</a:t>
            </a:r>
            <a:endParaRPr lang="zh-TW" altLang="en-US" sz="1600" dirty="0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72F55274-4393-4C64-9DA4-DD6BCA051534}"/>
              </a:ext>
            </a:extLst>
          </p:cNvPr>
          <p:cNvSpPr/>
          <p:nvPr/>
        </p:nvSpPr>
        <p:spPr>
          <a:xfrm>
            <a:off x="8524922" y="3418185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0C0F0F22-D194-48B0-A91D-B6393214B321}"/>
              </a:ext>
            </a:extLst>
          </p:cNvPr>
          <p:cNvSpPr/>
          <p:nvPr/>
        </p:nvSpPr>
        <p:spPr>
          <a:xfrm>
            <a:off x="9445213" y="2962581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DFDD1340-3A3A-405C-9EE3-A7EFAFF24025}"/>
              </a:ext>
            </a:extLst>
          </p:cNvPr>
          <p:cNvCxnSpPr>
            <a:cxnSpLocks/>
            <a:stCxn id="98" idx="2"/>
            <a:endCxn id="97" idx="7"/>
          </p:cNvCxnSpPr>
          <p:nvPr/>
        </p:nvCxnSpPr>
        <p:spPr>
          <a:xfrm flipH="1">
            <a:off x="8653197" y="3037723"/>
            <a:ext cx="792016" cy="4024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3AD47EB8-9B54-4863-944F-4FC8230D6A7E}"/>
              </a:ext>
            </a:extLst>
          </p:cNvPr>
          <p:cNvCxnSpPr>
            <a:cxnSpLocks/>
            <a:stCxn id="97" idx="3"/>
            <a:endCxn id="133" idx="7"/>
          </p:cNvCxnSpPr>
          <p:nvPr/>
        </p:nvCxnSpPr>
        <p:spPr>
          <a:xfrm flipH="1">
            <a:off x="8238527" y="3546460"/>
            <a:ext cx="308403" cy="4983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橢圓 132">
            <a:extLst>
              <a:ext uri="{FF2B5EF4-FFF2-40B4-BE49-F238E27FC236}">
                <a16:creationId xmlns:a16="http://schemas.microsoft.com/office/drawing/2014/main" id="{46257C0B-5D3A-4944-8FB5-D5039DC886ED}"/>
              </a:ext>
            </a:extLst>
          </p:cNvPr>
          <p:cNvSpPr/>
          <p:nvPr/>
        </p:nvSpPr>
        <p:spPr>
          <a:xfrm>
            <a:off x="8110252" y="4022806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39FC2AD-AF23-40D3-9066-EB3DCF2AAACB}"/>
              </a:ext>
            </a:extLst>
          </p:cNvPr>
          <p:cNvSpPr/>
          <p:nvPr/>
        </p:nvSpPr>
        <p:spPr>
          <a:xfrm>
            <a:off x="9682665" y="2694338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B776B918-B33A-4740-ABC4-24F8B200DC96}"/>
              </a:ext>
            </a:extLst>
          </p:cNvPr>
          <p:cNvSpPr/>
          <p:nvPr/>
        </p:nvSpPr>
        <p:spPr>
          <a:xfrm>
            <a:off x="10209474" y="3555422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8F96AFAA-EA25-4308-A1D3-D1EAA4D67007}"/>
              </a:ext>
            </a:extLst>
          </p:cNvPr>
          <p:cNvSpPr/>
          <p:nvPr/>
        </p:nvSpPr>
        <p:spPr>
          <a:xfrm>
            <a:off x="9914993" y="3014976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25BD60F8-5111-4377-BA82-B1A61B7B6808}"/>
              </a:ext>
            </a:extLst>
          </p:cNvPr>
          <p:cNvCxnSpPr>
            <a:cxnSpLocks/>
            <a:stCxn id="137" idx="5"/>
            <a:endCxn id="136" idx="1"/>
          </p:cNvCxnSpPr>
          <p:nvPr/>
        </p:nvCxnSpPr>
        <p:spPr>
          <a:xfrm>
            <a:off x="10043268" y="3143251"/>
            <a:ext cx="188214" cy="4341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1CF3119D-45EB-41D9-A2BD-F58C8F7A964F}"/>
              </a:ext>
            </a:extLst>
          </p:cNvPr>
          <p:cNvCxnSpPr>
            <a:cxnSpLocks/>
            <a:stCxn id="136" idx="5"/>
            <a:endCxn id="140" idx="1"/>
          </p:cNvCxnSpPr>
          <p:nvPr/>
        </p:nvCxnSpPr>
        <p:spPr>
          <a:xfrm>
            <a:off x="10337749" y="3683697"/>
            <a:ext cx="613618" cy="278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橢圓 139">
            <a:extLst>
              <a:ext uri="{FF2B5EF4-FFF2-40B4-BE49-F238E27FC236}">
                <a16:creationId xmlns:a16="http://schemas.microsoft.com/office/drawing/2014/main" id="{AD26119E-D2EC-4488-808A-5FD3762D1D2A}"/>
              </a:ext>
            </a:extLst>
          </p:cNvPr>
          <p:cNvSpPr/>
          <p:nvPr/>
        </p:nvSpPr>
        <p:spPr>
          <a:xfrm>
            <a:off x="10929359" y="3940279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F2C97B4F-7743-4F51-8AAC-ADE4FAB59A3B}"/>
              </a:ext>
            </a:extLst>
          </p:cNvPr>
          <p:cNvCxnSpPr>
            <a:cxnSpLocks/>
            <a:stCxn id="135" idx="3"/>
            <a:endCxn id="98" idx="0"/>
          </p:cNvCxnSpPr>
          <p:nvPr/>
        </p:nvCxnSpPr>
        <p:spPr>
          <a:xfrm flipH="1">
            <a:off x="9520355" y="2822613"/>
            <a:ext cx="184318" cy="1399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A50D02C8-59DF-4028-AE86-5E2F112732C3}"/>
              </a:ext>
            </a:extLst>
          </p:cNvPr>
          <p:cNvCxnSpPr>
            <a:cxnSpLocks/>
            <a:stCxn id="135" idx="5"/>
            <a:endCxn id="137" idx="0"/>
          </p:cNvCxnSpPr>
          <p:nvPr/>
        </p:nvCxnSpPr>
        <p:spPr>
          <a:xfrm>
            <a:off x="9810940" y="2822613"/>
            <a:ext cx="179195" cy="1923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11B57369-93FA-4928-9833-998B9E3F8B53}"/>
              </a:ext>
            </a:extLst>
          </p:cNvPr>
          <p:cNvSpPr txBox="1"/>
          <p:nvPr/>
        </p:nvSpPr>
        <p:spPr>
          <a:xfrm>
            <a:off x="8360142" y="2804308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>
                <a:highlight>
                  <a:srgbClr val="FFFF00"/>
                </a:highlight>
              </a:rPr>
              <a:t>Upper leg  </a:t>
            </a:r>
            <a:endParaRPr lang="zh-TW" altLang="en-US" sz="1600" dirty="0">
              <a:highlight>
                <a:srgbClr val="FFFF00"/>
              </a:highlight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B5CA0AFB-9C41-4A68-8C4A-2B93E3637AAA}"/>
              </a:ext>
            </a:extLst>
          </p:cNvPr>
          <p:cNvSpPr txBox="1"/>
          <p:nvPr/>
        </p:nvSpPr>
        <p:spPr>
          <a:xfrm>
            <a:off x="7507195" y="3252745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>
                <a:highlight>
                  <a:srgbClr val="FFFF00"/>
                </a:highlight>
              </a:rPr>
              <a:t>Lower leg  </a:t>
            </a:r>
            <a:endParaRPr lang="zh-TW" altLang="en-US" sz="1600" dirty="0">
              <a:highlight>
                <a:srgbClr val="FFFF00"/>
              </a:highlight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11BFE958-E65A-4605-BB0B-3C34B9C83333}"/>
              </a:ext>
            </a:extLst>
          </p:cNvPr>
          <p:cNvSpPr txBox="1"/>
          <p:nvPr/>
        </p:nvSpPr>
        <p:spPr>
          <a:xfrm>
            <a:off x="9246345" y="2296856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Hip </a:t>
            </a:r>
            <a:endParaRPr lang="zh-TW" altLang="en-US" sz="1600" dirty="0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EB79E92B-C9E4-493B-A1B8-43B360797C21}"/>
              </a:ext>
            </a:extLst>
          </p:cNvPr>
          <p:cNvSpPr txBox="1"/>
          <p:nvPr/>
        </p:nvSpPr>
        <p:spPr>
          <a:xfrm>
            <a:off x="7269000" y="3915579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Feet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51629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5AAAA-57A9-4E60-BA00-8AB13B5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</a:t>
            </a:r>
            <a:r>
              <a:rPr lang="zh-TW" altLang="en-US" b="1" dirty="0"/>
              <a:t> </a:t>
            </a:r>
            <a:r>
              <a:rPr lang="en-US" altLang="zh-TW" b="1" dirty="0"/>
              <a:t>–</a:t>
            </a:r>
            <a:r>
              <a:rPr lang="zh-TW" altLang="en-US" b="1" dirty="0"/>
              <a:t> </a:t>
            </a:r>
            <a:r>
              <a:rPr lang="en-US" altLang="zh-TW" b="1" dirty="0"/>
              <a:t>performance</a:t>
            </a:r>
            <a:r>
              <a:rPr lang="zh-TW" altLang="en-US" b="1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DED23-4494-4F7C-ACAA-68169A5D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adopt </a:t>
            </a:r>
            <a:r>
              <a:rPr lang="en-US" altLang="zh-TW" b="1" u="sng" dirty="0"/>
              <a:t>quaternion</a:t>
            </a:r>
            <a:r>
              <a:rPr lang="en-US" altLang="zh-TW" dirty="0"/>
              <a:t> for rotation mapping!!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49EDE3-7762-4003-85AB-B5F1E17F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7" name="theisSlideEulerAndQuaternion">
            <a:hlinkClick r:id="" action="ppaction://media"/>
            <a:extLst>
              <a:ext uri="{FF2B5EF4-FFF2-40B4-BE49-F238E27FC236}">
                <a16:creationId xmlns:a16="http://schemas.microsoft.com/office/drawing/2014/main" id="{2CF00F60-FEA9-492C-9FD3-226AFF28E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0505" y="2368297"/>
            <a:ext cx="7981695" cy="4489703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747E44F9-8BB9-4AD1-82E0-DA613F4D5E64}"/>
              </a:ext>
            </a:extLst>
          </p:cNvPr>
          <p:cNvSpPr/>
          <p:nvPr/>
        </p:nvSpPr>
        <p:spPr>
          <a:xfrm>
            <a:off x="2362011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Finger </a:t>
            </a:r>
          </a:p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performance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2B6C8E3-B2D1-430F-A634-DD934ECA6A0B}"/>
              </a:ext>
            </a:extLst>
          </p:cNvPr>
          <p:cNvSpPr/>
          <p:nvPr/>
        </p:nvSpPr>
        <p:spPr>
          <a:xfrm>
            <a:off x="4146697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Euler angle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1D4FCC0-F8E1-45B2-8442-127F35D4E59A}"/>
              </a:ext>
            </a:extLst>
          </p:cNvPr>
          <p:cNvSpPr/>
          <p:nvPr/>
        </p:nvSpPr>
        <p:spPr>
          <a:xfrm>
            <a:off x="5931383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Quaternion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140950F-BCEB-415F-AE6E-C236D3B06998}"/>
              </a:ext>
            </a:extLst>
          </p:cNvPr>
          <p:cNvSpPr/>
          <p:nvPr/>
        </p:nvSpPr>
        <p:spPr>
          <a:xfrm>
            <a:off x="7718257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Example animation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00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B694309-97CB-4A20-83BD-168BBC6349E7}"/>
              </a:ext>
            </a:extLst>
          </p:cNvPr>
          <p:cNvCxnSpPr/>
          <p:nvPr/>
        </p:nvCxnSpPr>
        <p:spPr>
          <a:xfrm>
            <a:off x="3830305" y="4246281"/>
            <a:ext cx="0" cy="13342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 – abstraction 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36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7EC51-84BC-4117-B243-D12F8E116304}"/>
              </a:ext>
            </a:extLst>
          </p:cNvPr>
          <p:cNvGrpSpPr/>
          <p:nvPr/>
        </p:nvGrpSpPr>
        <p:grpSpPr>
          <a:xfrm>
            <a:off x="4942002" y="1521870"/>
            <a:ext cx="2338438" cy="1664685"/>
            <a:chOff x="853032" y="1811247"/>
            <a:chExt cx="2338438" cy="166468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B8764D1-B0BE-437E-9A65-2392750EE527}"/>
                </a:ext>
              </a:extLst>
            </p:cNvPr>
            <p:cNvGrpSpPr/>
            <p:nvPr/>
          </p:nvGrpSpPr>
          <p:grpSpPr>
            <a:xfrm>
              <a:off x="1392318" y="1811247"/>
              <a:ext cx="1259866" cy="1336740"/>
              <a:chOff x="1392318" y="1722928"/>
              <a:chExt cx="1259866" cy="133674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0D15C10-5A1F-490C-98FB-0F5DA3E11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392318" y="1722928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8D8553B-BE64-41C6-8838-40DD2B17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494198" y="1786781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25FA8BD-53C6-4F07-B39B-970E674D8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596078" y="1850634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6FDE6D2-8E5F-4D94-A05F-35AC22532F32}"/>
                </a:ext>
              </a:extLst>
            </p:cNvPr>
            <p:cNvSpPr txBox="1"/>
            <p:nvPr/>
          </p:nvSpPr>
          <p:spPr>
            <a:xfrm>
              <a:off x="853032" y="3106600"/>
              <a:ext cx="23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Example animation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26D75-6E21-49E4-BEB2-96CB71C941D9}"/>
              </a:ext>
            </a:extLst>
          </p:cNvPr>
          <p:cNvGrpSpPr/>
          <p:nvPr/>
        </p:nvGrpSpPr>
        <p:grpSpPr>
          <a:xfrm>
            <a:off x="760507" y="1573945"/>
            <a:ext cx="2592156" cy="1618612"/>
            <a:chOff x="838200" y="1888558"/>
            <a:chExt cx="2592156" cy="161861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AD8001E-136B-4743-B677-25F9F878B33A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8E964B5-2D48-41D2-86CA-DE1682BF4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46A4517-33F5-4E9C-9E53-5E01A7ABB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85462F5-AB49-4639-944D-AFBEC51D0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61DE76-84A5-4C9A-B40E-348350183F2C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5FF4F4-2540-435E-94CE-557CB1E96542}"/>
              </a:ext>
            </a:extLst>
          </p:cNvPr>
          <p:cNvGrpSpPr/>
          <p:nvPr/>
        </p:nvGrpSpPr>
        <p:grpSpPr>
          <a:xfrm>
            <a:off x="2607325" y="3424378"/>
            <a:ext cx="2471062" cy="671781"/>
            <a:chOff x="7810312" y="1580941"/>
            <a:chExt cx="2471062" cy="671781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79493B-C392-408B-96D0-56304FAFFDE6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573F200-4E78-478C-8F66-4CE43538B659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CAECC7-93AA-437F-B6B7-4328F68D26C0}"/>
              </a:ext>
            </a:extLst>
          </p:cNvPr>
          <p:cNvGrpSpPr/>
          <p:nvPr/>
        </p:nvGrpSpPr>
        <p:grpSpPr>
          <a:xfrm>
            <a:off x="6722968" y="3440566"/>
            <a:ext cx="3279511" cy="1458253"/>
            <a:chOff x="8452597" y="2481062"/>
            <a:chExt cx="3279511" cy="145825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6E80D63-4D6C-44DF-BC66-5F66A93423C4}"/>
                </a:ext>
              </a:extLst>
            </p:cNvPr>
            <p:cNvSpPr txBox="1"/>
            <p:nvPr/>
          </p:nvSpPr>
          <p:spPr>
            <a:xfrm>
              <a:off x="9374988" y="3600761"/>
              <a:ext cx="20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Feature vectors (FVs)</a:t>
              </a:r>
              <a:endParaRPr lang="zh-TW" altLang="en-US" sz="1600" b="1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3BB7E91-9E3C-416D-8BEF-81DB16147F2D}"/>
                </a:ext>
              </a:extLst>
            </p:cNvPr>
            <p:cNvGrpSpPr/>
            <p:nvPr/>
          </p:nvGrpSpPr>
          <p:grpSpPr>
            <a:xfrm>
              <a:off x="9049868" y="2481062"/>
              <a:ext cx="2682240" cy="1035600"/>
              <a:chOff x="8988597" y="2008379"/>
              <a:chExt cx="2682240" cy="103560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E87806C-7D90-4BC0-BB97-1B4874746C7F}"/>
                  </a:ext>
                </a:extLst>
              </p:cNvPr>
              <p:cNvGrpSpPr/>
              <p:nvPr/>
            </p:nvGrpSpPr>
            <p:grpSpPr>
              <a:xfrm>
                <a:off x="8988597" y="2008379"/>
                <a:ext cx="2235200" cy="1035600"/>
                <a:chOff x="9204959" y="1817607"/>
                <a:chExt cx="2235200" cy="1035600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79E79021-98E4-45A0-B970-497519A1777D}"/>
                    </a:ext>
                  </a:extLst>
                </p:cNvPr>
                <p:cNvGrpSpPr/>
                <p:nvPr/>
              </p:nvGrpSpPr>
              <p:grpSpPr>
                <a:xfrm>
                  <a:off x="9204959" y="19184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D95A1C4-D557-4FDD-896B-A1D9CCCD6EDA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BFF7F15-55A2-4683-A9BD-F6004528AA61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F7F8632-3C91-42A4-B7AF-6F2C511122B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8707BA9A-5666-4CC5-A799-A3324D2835F3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5AB23BF2-B478-4865-B067-8A88C3BCB1DD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926ABB15-04E9-435A-8200-56CC1525B054}"/>
                    </a:ext>
                  </a:extLst>
                </p:cNvPr>
                <p:cNvGrpSpPr/>
                <p:nvPr/>
              </p:nvGrpSpPr>
              <p:grpSpPr>
                <a:xfrm>
                  <a:off x="9357359" y="1817607"/>
                  <a:ext cx="1920240" cy="578400"/>
                  <a:chOff x="4206240" y="1463760"/>
                  <a:chExt cx="1920240" cy="578400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274E4D9-F3F7-44A5-9E13-F780B9626DA3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1B3434B-0106-4F8F-92FC-165964A9404E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050ADF9C-DB65-45E5-AB3A-7936841317A4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F1D986A7-379F-417A-9BBA-8391E189DF2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9A43F9-058B-41AE-B12A-CF91686D78D8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76F13F0D-EA87-4D4A-8726-C50BE668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01360" y="1463760"/>
                    <a:ext cx="3251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/>
                      <a:t>…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29653ABB-1A8A-45B9-A0E5-BC075883633D}"/>
                    </a:ext>
                  </a:extLst>
                </p:cNvPr>
                <p:cNvGrpSpPr/>
                <p:nvPr/>
              </p:nvGrpSpPr>
              <p:grpSpPr>
                <a:xfrm>
                  <a:off x="9509759" y="22232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2FBCEB72-3535-4686-B4EE-F567C9FE206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DB29AD6-D5D4-4B08-972B-B27738E3B3E6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AEA94B0-75E4-4261-9792-7EDB69701DA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A766C7C7-37CF-4C5B-834F-B6FAA2F5D87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D5EA2F1-188A-421C-8EE4-D768874F3D10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252216F5-1D14-41A6-ABA4-E4B63B12CFED}"/>
                    </a:ext>
                  </a:extLst>
                </p:cNvPr>
                <p:cNvGrpSpPr/>
                <p:nvPr/>
              </p:nvGrpSpPr>
              <p:grpSpPr>
                <a:xfrm>
                  <a:off x="9662159" y="23756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1459DD3-0D4B-4F5F-9877-23BF520F96A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5469E2B0-DB67-479D-A543-AAB072EBC5A9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F575C9A-D41C-4D19-AF86-EB8CE9659D80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D15499F-D89C-40F3-81D9-21C476D3ABA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F572CC-DAEB-4DE7-9CC9-1401646B7991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5905131C-EED5-4CB1-8176-6201C291C39A}"/>
                    </a:ext>
                  </a:extLst>
                </p:cNvPr>
                <p:cNvGrpSpPr/>
                <p:nvPr/>
              </p:nvGrpSpPr>
              <p:grpSpPr>
                <a:xfrm>
                  <a:off x="9814559" y="25280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025E913-29B4-482E-BBE5-AE59670166CF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D5AFE81B-F00F-47E3-83D2-9C6D5CF99583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D8D5584-529B-4506-A7DC-4E647353CA3C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F02BE193-FC16-4209-803A-4E9ABBB08A9F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CE5FD9C-92F1-422E-A29B-A1ECD6F15EA5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3A6FBD0-3603-4C1C-9F4F-ED07A14A2E9C}"/>
                  </a:ext>
                </a:extLst>
              </p:cNvPr>
              <p:cNvSpPr txBox="1"/>
              <p:nvPr/>
            </p:nvSpPr>
            <p:spPr>
              <a:xfrm>
                <a:off x="10888517" y="21607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D1B7642-0F2F-4B8C-805E-9CD7C8CAC8AE}"/>
                  </a:ext>
                </a:extLst>
              </p:cNvPr>
              <p:cNvSpPr txBox="1"/>
              <p:nvPr/>
            </p:nvSpPr>
            <p:spPr>
              <a:xfrm>
                <a:off x="11040917" y="23131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CFF67ED-3F26-4757-991C-49931FDE9641}"/>
                  </a:ext>
                </a:extLst>
              </p:cNvPr>
              <p:cNvSpPr txBox="1"/>
              <p:nvPr/>
            </p:nvSpPr>
            <p:spPr>
              <a:xfrm>
                <a:off x="11193317" y="24655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7FD061D-6405-4F96-B033-E5C421F7317E}"/>
                  </a:ext>
                </a:extLst>
              </p:cNvPr>
              <p:cNvSpPr txBox="1"/>
              <p:nvPr/>
            </p:nvSpPr>
            <p:spPr>
              <a:xfrm>
                <a:off x="11345717" y="26179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00DB272-6339-4020-BD7F-E1A1812026CF}"/>
                </a:ext>
              </a:extLst>
            </p:cNvPr>
            <p:cNvSpPr txBox="1"/>
            <p:nvPr/>
          </p:nvSpPr>
          <p:spPr>
            <a:xfrm>
              <a:off x="8452597" y="259723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FV1</a:t>
              </a:r>
              <a:endParaRPr lang="zh-TW" altLang="en-US" sz="12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86140702-8324-46A5-9315-F0916B5067CB}"/>
                </a:ext>
              </a:extLst>
            </p:cNvPr>
            <p:cNvSpPr txBox="1"/>
            <p:nvPr/>
          </p:nvSpPr>
          <p:spPr>
            <a:xfrm>
              <a:off x="8571074" y="2794849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FV2</a:t>
              </a:r>
              <a:endParaRPr lang="zh-TW" altLang="en-US" sz="12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4B0B53-B064-4371-B8E6-29D14EE5AF50}"/>
                </a:ext>
              </a:extLst>
            </p:cNvPr>
            <p:cNvSpPr txBox="1"/>
            <p:nvPr/>
          </p:nvSpPr>
          <p:spPr>
            <a:xfrm>
              <a:off x="8746964" y="2952245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FV3</a:t>
              </a:r>
              <a:endParaRPr lang="zh-TW" altLang="en-US" sz="1200" b="1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EC5E90D-5D0C-42B0-9F0A-11CA6A151F3C}"/>
                </a:ext>
              </a:extLst>
            </p:cNvPr>
            <p:cNvSpPr txBox="1"/>
            <p:nvPr/>
          </p:nvSpPr>
          <p:spPr>
            <a:xfrm>
              <a:off x="8909819" y="3114241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FV4</a:t>
              </a:r>
              <a:endParaRPr lang="zh-TW" altLang="en-US" sz="1200" b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3F0C6C-3AD4-4D50-9396-250B8408EAF9}"/>
                </a:ext>
              </a:extLst>
            </p:cNvPr>
            <p:cNvSpPr txBox="1"/>
            <p:nvPr/>
          </p:nvSpPr>
          <p:spPr>
            <a:xfrm>
              <a:off x="9079488" y="327787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FV5</a:t>
              </a:r>
              <a:endParaRPr lang="zh-TW" altLang="en-US" sz="1200" b="1" dirty="0"/>
            </a:p>
          </p:txBody>
        </p:sp>
      </p:grp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6D8E8CA-AA44-483A-96DD-4A4660CFB2A0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2812889" y="2394410"/>
            <a:ext cx="1060529" cy="999405"/>
          </a:xfrm>
          <a:prstGeom prst="bentConnector3">
            <a:avLst>
              <a:gd name="adj1" fmla="val -1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E78D84A8-A710-423C-AB26-53017E4D3F21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3640070" y="2549824"/>
            <a:ext cx="1077341" cy="671767"/>
          </a:xfrm>
          <a:prstGeom prst="bentConnector3">
            <a:avLst>
              <a:gd name="adj1" fmla="val 6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AE5598B-8E92-4075-9FD4-05C8FF8FBF54}"/>
              </a:ext>
            </a:extLst>
          </p:cNvPr>
          <p:cNvCxnSpPr>
            <a:cxnSpLocks/>
          </p:cNvCxnSpPr>
          <p:nvPr/>
        </p:nvCxnSpPr>
        <p:spPr>
          <a:xfrm>
            <a:off x="7054903" y="2310897"/>
            <a:ext cx="1404978" cy="427139"/>
          </a:xfrm>
          <a:prstGeom prst="bentConnector3">
            <a:avLst>
              <a:gd name="adj1" fmla="val 999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C5D70279-3F94-41BA-B4AA-9CC28FF450CB}"/>
              </a:ext>
            </a:extLst>
          </p:cNvPr>
          <p:cNvGrpSpPr/>
          <p:nvPr/>
        </p:nvGrpSpPr>
        <p:grpSpPr>
          <a:xfrm>
            <a:off x="737424" y="4920300"/>
            <a:ext cx="2592156" cy="1618612"/>
            <a:chOff x="838200" y="1888558"/>
            <a:chExt cx="2592156" cy="1618612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E1CE677-E020-4046-8CD2-D7EA33D67478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8F9245D1-8D0C-4146-BEAB-F30F0DA07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4AF950C1-6C83-430C-917C-9BCB159A1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ABD3AC1-22BB-405A-8465-C3D5DC7A3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7B4031E-6D5D-4F91-AFEB-B9397AB59109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4BD692F-D019-4ABF-9632-2DCF96E9FCC6}"/>
              </a:ext>
            </a:extLst>
          </p:cNvPr>
          <p:cNvGrpSpPr/>
          <p:nvPr/>
        </p:nvGrpSpPr>
        <p:grpSpPr>
          <a:xfrm>
            <a:off x="5172860" y="4950389"/>
            <a:ext cx="2103120" cy="1617109"/>
            <a:chOff x="4988314" y="4905098"/>
            <a:chExt cx="2103120" cy="1617109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26E664-A3B9-46EB-9E30-CDB781CD12A2}"/>
                </a:ext>
              </a:extLst>
            </p:cNvPr>
            <p:cNvSpPr txBox="1"/>
            <p:nvPr/>
          </p:nvSpPr>
          <p:spPr>
            <a:xfrm>
              <a:off x="4988314" y="6152875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Lower body motion</a:t>
              </a:r>
              <a:endParaRPr lang="zh-TW" altLang="en-US" dirty="0"/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E658CC3-38FE-4F40-84A6-5581338D83C7}"/>
                </a:ext>
              </a:extLst>
            </p:cNvPr>
            <p:cNvGrpSpPr/>
            <p:nvPr/>
          </p:nvGrpSpPr>
          <p:grpSpPr>
            <a:xfrm>
              <a:off x="5308248" y="4905098"/>
              <a:ext cx="1503869" cy="1175101"/>
              <a:chOff x="4257597" y="4878412"/>
              <a:chExt cx="1503869" cy="117510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DF57BEE-36EB-42D3-8638-6F780723F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257597" y="4878412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4AD1E5D4-C583-4BD6-886C-B18E8A5AC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352922" y="4951088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1F0009CF-B034-4352-934A-43A5CDC3F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456205" y="5023764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5053A3-5AC3-4D68-9DA7-E3E83C5E5D8F}"/>
              </a:ext>
            </a:extLst>
          </p:cNvPr>
          <p:cNvCxnSpPr>
            <a:cxnSpLocks/>
          </p:cNvCxnSpPr>
          <p:nvPr/>
        </p:nvCxnSpPr>
        <p:spPr>
          <a:xfrm>
            <a:off x="3166543" y="5580526"/>
            <a:ext cx="16712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23FD4BD-F631-4E8C-BFE1-37F5D490F8C7}"/>
              </a:ext>
            </a:extLst>
          </p:cNvPr>
          <p:cNvGrpSpPr/>
          <p:nvPr/>
        </p:nvGrpSpPr>
        <p:grpSpPr>
          <a:xfrm>
            <a:off x="9250680" y="5029821"/>
            <a:ext cx="2103120" cy="1433858"/>
            <a:chOff x="9501668" y="5024940"/>
            <a:chExt cx="2103120" cy="1433858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F7544C6-4C70-4CDD-BDFD-0A042B7DBEA0}"/>
                </a:ext>
              </a:extLst>
            </p:cNvPr>
            <p:cNvSpPr txBox="1"/>
            <p:nvPr/>
          </p:nvSpPr>
          <p:spPr>
            <a:xfrm>
              <a:off x="9501668" y="60894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 body Pose</a:t>
              </a:r>
              <a:endParaRPr lang="zh-TW" altLang="en-US" dirty="0"/>
            </a:p>
          </p:txBody>
        </p: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3FDE372C-B802-4AA2-9DE5-7E30F0D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60" t="23553" r="21180" b="9687"/>
            <a:stretch/>
          </p:blipFill>
          <p:spPr>
            <a:xfrm>
              <a:off x="9900598" y="5024940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52A623B-1244-4448-B444-440350F302BC}"/>
              </a:ext>
            </a:extLst>
          </p:cNvPr>
          <p:cNvCxnSpPr>
            <a:cxnSpLocks/>
          </p:cNvCxnSpPr>
          <p:nvPr/>
        </p:nvCxnSpPr>
        <p:spPr>
          <a:xfrm>
            <a:off x="7330847" y="5553265"/>
            <a:ext cx="20637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63511E8-DB22-466D-80FB-436D94F971FC}"/>
              </a:ext>
            </a:extLst>
          </p:cNvPr>
          <p:cNvCxnSpPr>
            <a:cxnSpLocks/>
          </p:cNvCxnSpPr>
          <p:nvPr/>
        </p:nvCxnSpPr>
        <p:spPr>
          <a:xfrm>
            <a:off x="8419241" y="5029821"/>
            <a:ext cx="0" cy="523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7875DA5D-85D7-4F67-AF8A-51D87576D179}"/>
              </a:ext>
            </a:extLst>
          </p:cNvPr>
          <p:cNvSpPr/>
          <p:nvPr/>
        </p:nvSpPr>
        <p:spPr>
          <a:xfrm>
            <a:off x="353545" y="1256612"/>
            <a:ext cx="4758355" cy="5340540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52F4FF93-D027-4F91-AFBF-C315B0D0AEBE}"/>
              </a:ext>
            </a:extLst>
          </p:cNvPr>
          <p:cNvSpPr/>
          <p:nvPr/>
        </p:nvSpPr>
        <p:spPr>
          <a:xfrm>
            <a:off x="5228671" y="1314462"/>
            <a:ext cx="6286711" cy="2171416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Full-body pose reconstruction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7575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D2D18-0647-4305-B908-BE11845B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Full-body pose reconstruction – preprocessing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1C6C3-5F7B-47C8-831C-D1B76BEE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Inspired by [CoolMoves] </a:t>
            </a:r>
          </a:p>
          <a:p>
            <a:pPr lvl="1"/>
            <a:r>
              <a:rPr lang="en-US" altLang="zh-TW" dirty="0"/>
              <a:t>They use upper body motion to generate lower body motion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A4EF3-3553-49AE-91C1-5FC991A2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AD02EC-8083-45A0-899A-0A500A8190C2}"/>
              </a:ext>
            </a:extLst>
          </p:cNvPr>
          <p:cNvSpPr txBox="1"/>
          <p:nvPr/>
        </p:nvSpPr>
        <p:spPr>
          <a:xfrm>
            <a:off x="8848056" y="4750190"/>
            <a:ext cx="291332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補動態圖片</a:t>
            </a:r>
            <a:r>
              <a:rPr lang="en-US" altLang="zh-TW" dirty="0"/>
              <a:t>: </a:t>
            </a:r>
            <a:r>
              <a:rPr lang="zh-TW" altLang="en-US" dirty="0"/>
              <a:t>人物與</a:t>
            </a:r>
            <a:r>
              <a:rPr lang="en-US" altLang="zh-TW" dirty="0"/>
              <a:t>feet</a:t>
            </a:r>
            <a:r>
              <a:rPr lang="zh-TW" altLang="en-US" dirty="0"/>
              <a:t>軌跡的動態圖片</a:t>
            </a:r>
            <a:r>
              <a:rPr lang="en-US" altLang="zh-TW" dirty="0"/>
              <a:t>, feet</a:t>
            </a:r>
            <a:r>
              <a:rPr lang="zh-TW" altLang="en-US" dirty="0"/>
              <a:t>軌跡是藍色的點組成的</a:t>
            </a: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BB8CF750-9F40-49EF-9539-A520F57A2268}"/>
              </a:ext>
            </a:extLst>
          </p:cNvPr>
          <p:cNvGrpSpPr/>
          <p:nvPr/>
        </p:nvGrpSpPr>
        <p:grpSpPr>
          <a:xfrm>
            <a:off x="838201" y="3827843"/>
            <a:ext cx="7173440" cy="466060"/>
            <a:chOff x="838200" y="3202173"/>
            <a:chExt cx="7173440" cy="46606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EA27F0DB-D1D2-489F-9469-A0495AE14F5C}"/>
                </a:ext>
              </a:extLst>
            </p:cNvPr>
            <p:cNvSpPr/>
            <p:nvPr/>
          </p:nvSpPr>
          <p:spPr>
            <a:xfrm>
              <a:off x="8382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AA02C0B-B1F6-4FF6-9E68-CB88C6DD784D}"/>
                </a:ext>
              </a:extLst>
            </p:cNvPr>
            <p:cNvSpPr/>
            <p:nvPr/>
          </p:nvSpPr>
          <p:spPr>
            <a:xfrm>
              <a:off x="12865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920EDC9-FAD9-4DE9-842F-07A9E611C3B5}"/>
                </a:ext>
              </a:extLst>
            </p:cNvPr>
            <p:cNvSpPr/>
            <p:nvPr/>
          </p:nvSpPr>
          <p:spPr>
            <a:xfrm>
              <a:off x="173488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7EE253E-BF56-495B-A1F3-F79BCE8F70D1}"/>
                </a:ext>
              </a:extLst>
            </p:cNvPr>
            <p:cNvSpPr/>
            <p:nvPr/>
          </p:nvSpPr>
          <p:spPr>
            <a:xfrm>
              <a:off x="218322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FC088A5-C3C7-45A9-B966-C0F78DDB2056}"/>
                </a:ext>
              </a:extLst>
            </p:cNvPr>
            <p:cNvSpPr/>
            <p:nvPr/>
          </p:nvSpPr>
          <p:spPr>
            <a:xfrm>
              <a:off x="263156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03AD4B1-4AB8-4FF8-8264-25BD1F225B07}"/>
                </a:ext>
              </a:extLst>
            </p:cNvPr>
            <p:cNvSpPr/>
            <p:nvPr/>
          </p:nvSpPr>
          <p:spPr>
            <a:xfrm>
              <a:off x="307990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859A93F9-834B-4AD3-BE54-F24447A8904C}"/>
                </a:ext>
              </a:extLst>
            </p:cNvPr>
            <p:cNvSpPr/>
            <p:nvPr/>
          </p:nvSpPr>
          <p:spPr>
            <a:xfrm>
              <a:off x="35282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1E0F2444-5892-4BEC-8F2E-2F81601BF441}"/>
                </a:ext>
              </a:extLst>
            </p:cNvPr>
            <p:cNvSpPr/>
            <p:nvPr/>
          </p:nvSpPr>
          <p:spPr>
            <a:xfrm>
              <a:off x="397658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EB030F1-79F8-4D1E-B097-ACBD5D7E2CEB}"/>
                </a:ext>
              </a:extLst>
            </p:cNvPr>
            <p:cNvSpPr/>
            <p:nvPr/>
          </p:nvSpPr>
          <p:spPr>
            <a:xfrm>
              <a:off x="442492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043069C-69A5-46A1-85AC-F1003CC114C9}"/>
                </a:ext>
              </a:extLst>
            </p:cNvPr>
            <p:cNvSpPr/>
            <p:nvPr/>
          </p:nvSpPr>
          <p:spPr>
            <a:xfrm>
              <a:off x="48732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978C97-69E6-49BA-86ED-E13B993D3C60}"/>
                </a:ext>
              </a:extLst>
            </p:cNvPr>
            <p:cNvSpPr/>
            <p:nvPr/>
          </p:nvSpPr>
          <p:spPr>
            <a:xfrm>
              <a:off x="532160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7A505083-D4FC-43C8-ABD7-E1F8C027D2AB}"/>
                </a:ext>
              </a:extLst>
            </p:cNvPr>
            <p:cNvSpPr/>
            <p:nvPr/>
          </p:nvSpPr>
          <p:spPr>
            <a:xfrm>
              <a:off x="576994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12B035F4-1A6D-480F-9F47-990F24244597}"/>
                </a:ext>
              </a:extLst>
            </p:cNvPr>
            <p:cNvSpPr/>
            <p:nvPr/>
          </p:nvSpPr>
          <p:spPr>
            <a:xfrm>
              <a:off x="621828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5648D511-F2E6-45A0-B62E-358627D6C206}"/>
                </a:ext>
              </a:extLst>
            </p:cNvPr>
            <p:cNvSpPr/>
            <p:nvPr/>
          </p:nvSpPr>
          <p:spPr>
            <a:xfrm>
              <a:off x="666662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119FA7D3-5138-4DBA-8CD6-450EE5ED7B6D}"/>
                </a:ext>
              </a:extLst>
            </p:cNvPr>
            <p:cNvSpPr/>
            <p:nvPr/>
          </p:nvSpPr>
          <p:spPr>
            <a:xfrm>
              <a:off x="71149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1B5E84C6-12C3-4DB6-9DE1-5008671A0F60}"/>
                </a:ext>
              </a:extLst>
            </p:cNvPr>
            <p:cNvSpPr/>
            <p:nvPr/>
          </p:nvSpPr>
          <p:spPr>
            <a:xfrm>
              <a:off x="75633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E8A2AAF-B9DA-45DA-8A2F-13A0771150B0}"/>
              </a:ext>
            </a:extLst>
          </p:cNvPr>
          <p:cNvGrpSpPr/>
          <p:nvPr/>
        </p:nvGrpSpPr>
        <p:grpSpPr>
          <a:xfrm>
            <a:off x="838201" y="5010409"/>
            <a:ext cx="3586720" cy="448340"/>
            <a:chOff x="838200" y="3975248"/>
            <a:chExt cx="3586720" cy="44834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96AFEDE-6D73-4113-B11E-6810C8460C5C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7B6A8B8-6408-4C00-8EFA-2500D27EB43D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B1D5443-6589-4D88-B7C7-10DF9B380BE5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3CF77DD-4F6A-46D3-ADEE-FB05B20E0E53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8B6A46E-59DC-497F-BD61-D0F367C38962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822E351-294C-4092-90C7-8FF5F1F3F2C4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F9BB824-0802-4879-ACA8-FCDEF54BDCFF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A6FD9EE-E87E-48A4-AFA2-76E5DC199C54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E778F4B-1683-4EA3-AF3C-4971CF451CE2}"/>
              </a:ext>
            </a:extLst>
          </p:cNvPr>
          <p:cNvGrpSpPr/>
          <p:nvPr/>
        </p:nvGrpSpPr>
        <p:grpSpPr>
          <a:xfrm>
            <a:off x="1286541" y="5593686"/>
            <a:ext cx="3586720" cy="448340"/>
            <a:chOff x="838200" y="3975248"/>
            <a:chExt cx="3586720" cy="448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E14E33B-C815-44EF-8F76-9E09F8737047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0AD2167-1425-420D-BCFF-706A1F77172E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B2A300F-3D45-4D75-ADDF-A4141F0E1F53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D434A80-2309-4B67-932A-D63DB989BB10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A547DDC-B3FA-4525-B834-CA153F3F2E0B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B92FC37-97D1-4318-8269-F2044D4753D7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5BDC879-3398-4488-A335-9A94A8699AC1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809F52D-B2A4-4A9A-8F1F-72D1A3B51A65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5726B7E4-0004-4F16-B312-F6AC81C41C96}"/>
              </a:ext>
            </a:extLst>
          </p:cNvPr>
          <p:cNvGrpSpPr/>
          <p:nvPr/>
        </p:nvGrpSpPr>
        <p:grpSpPr>
          <a:xfrm>
            <a:off x="838201" y="4078593"/>
            <a:ext cx="7173440" cy="466060"/>
            <a:chOff x="838200" y="3202173"/>
            <a:chExt cx="7173440" cy="466060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F568F40F-D059-42C5-9876-E680BF564B4F}"/>
                </a:ext>
              </a:extLst>
            </p:cNvPr>
            <p:cNvSpPr/>
            <p:nvPr/>
          </p:nvSpPr>
          <p:spPr>
            <a:xfrm>
              <a:off x="8382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0E125D6B-0DE3-4C61-AC47-DC343399E93D}"/>
                </a:ext>
              </a:extLst>
            </p:cNvPr>
            <p:cNvSpPr/>
            <p:nvPr/>
          </p:nvSpPr>
          <p:spPr>
            <a:xfrm>
              <a:off x="12865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F117FCB2-F9C4-4E0A-8BEA-E16B2353821B}"/>
                </a:ext>
              </a:extLst>
            </p:cNvPr>
            <p:cNvSpPr/>
            <p:nvPr/>
          </p:nvSpPr>
          <p:spPr>
            <a:xfrm>
              <a:off x="173488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4EEE21D6-60CE-4113-AC95-EB68FD270484}"/>
                </a:ext>
              </a:extLst>
            </p:cNvPr>
            <p:cNvSpPr/>
            <p:nvPr/>
          </p:nvSpPr>
          <p:spPr>
            <a:xfrm>
              <a:off x="218322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57439573-A38A-49DF-A7E8-508C6AE2EC30}"/>
                </a:ext>
              </a:extLst>
            </p:cNvPr>
            <p:cNvSpPr/>
            <p:nvPr/>
          </p:nvSpPr>
          <p:spPr>
            <a:xfrm>
              <a:off x="263156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3578AD73-CBF6-43D4-A19D-B8F9DD243D9C}"/>
                </a:ext>
              </a:extLst>
            </p:cNvPr>
            <p:cNvSpPr/>
            <p:nvPr/>
          </p:nvSpPr>
          <p:spPr>
            <a:xfrm>
              <a:off x="307990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A9C78996-4F8E-4470-BE45-FC1619C39E38}"/>
                </a:ext>
              </a:extLst>
            </p:cNvPr>
            <p:cNvSpPr/>
            <p:nvPr/>
          </p:nvSpPr>
          <p:spPr>
            <a:xfrm>
              <a:off x="35282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1AD97620-0032-4DA7-8744-2D6128244A8F}"/>
                </a:ext>
              </a:extLst>
            </p:cNvPr>
            <p:cNvSpPr/>
            <p:nvPr/>
          </p:nvSpPr>
          <p:spPr>
            <a:xfrm>
              <a:off x="397658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E0260305-23D0-46EE-85D8-848F0E7F7C6E}"/>
                </a:ext>
              </a:extLst>
            </p:cNvPr>
            <p:cNvSpPr/>
            <p:nvPr/>
          </p:nvSpPr>
          <p:spPr>
            <a:xfrm>
              <a:off x="442492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34AAD069-433D-4018-B4CD-A216610268DC}"/>
                </a:ext>
              </a:extLst>
            </p:cNvPr>
            <p:cNvSpPr/>
            <p:nvPr/>
          </p:nvSpPr>
          <p:spPr>
            <a:xfrm>
              <a:off x="48732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6A466C62-4F90-4B9D-81BA-B952625FC8B7}"/>
                </a:ext>
              </a:extLst>
            </p:cNvPr>
            <p:cNvSpPr/>
            <p:nvPr/>
          </p:nvSpPr>
          <p:spPr>
            <a:xfrm>
              <a:off x="532160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716CB0B8-F2BC-4950-8E13-4B1F24260145}"/>
                </a:ext>
              </a:extLst>
            </p:cNvPr>
            <p:cNvSpPr/>
            <p:nvPr/>
          </p:nvSpPr>
          <p:spPr>
            <a:xfrm>
              <a:off x="576994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D359AA70-D896-43BB-A8D7-411F162AE7F9}"/>
                </a:ext>
              </a:extLst>
            </p:cNvPr>
            <p:cNvSpPr/>
            <p:nvPr/>
          </p:nvSpPr>
          <p:spPr>
            <a:xfrm>
              <a:off x="621828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3DB2AE6D-8CC1-4732-9DFB-472F6440BD60}"/>
                </a:ext>
              </a:extLst>
            </p:cNvPr>
            <p:cNvSpPr/>
            <p:nvPr/>
          </p:nvSpPr>
          <p:spPr>
            <a:xfrm>
              <a:off x="666662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9379E1E4-0BC2-4586-95A7-E9A5CDB3EFAF}"/>
                </a:ext>
              </a:extLst>
            </p:cNvPr>
            <p:cNvSpPr/>
            <p:nvPr/>
          </p:nvSpPr>
          <p:spPr>
            <a:xfrm>
              <a:off x="71149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CD248375-20BE-47E4-886A-BE000594C157}"/>
                </a:ext>
              </a:extLst>
            </p:cNvPr>
            <p:cNvSpPr/>
            <p:nvPr/>
          </p:nvSpPr>
          <p:spPr>
            <a:xfrm>
              <a:off x="75633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51E66E04-F570-45F5-8E6E-272D745E358A}"/>
              </a:ext>
            </a:extLst>
          </p:cNvPr>
          <p:cNvGrpSpPr/>
          <p:nvPr/>
        </p:nvGrpSpPr>
        <p:grpSpPr>
          <a:xfrm>
            <a:off x="843525" y="4301850"/>
            <a:ext cx="7173440" cy="466060"/>
            <a:chOff x="838200" y="3202173"/>
            <a:chExt cx="7173440" cy="466060"/>
          </a:xfrm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E1ED3577-1C9B-4026-B189-3464A3BE4946}"/>
                </a:ext>
              </a:extLst>
            </p:cNvPr>
            <p:cNvSpPr/>
            <p:nvPr/>
          </p:nvSpPr>
          <p:spPr>
            <a:xfrm>
              <a:off x="8382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56C419FE-BCFD-47B6-BA03-CFB758BBB514}"/>
                </a:ext>
              </a:extLst>
            </p:cNvPr>
            <p:cNvSpPr/>
            <p:nvPr/>
          </p:nvSpPr>
          <p:spPr>
            <a:xfrm>
              <a:off x="12865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19DA7F42-4635-491B-87ED-D69369046A78}"/>
                </a:ext>
              </a:extLst>
            </p:cNvPr>
            <p:cNvSpPr/>
            <p:nvPr/>
          </p:nvSpPr>
          <p:spPr>
            <a:xfrm>
              <a:off x="173488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0CBDCD20-CD25-4DA8-9669-6FC6C266D8B3}"/>
                </a:ext>
              </a:extLst>
            </p:cNvPr>
            <p:cNvSpPr/>
            <p:nvPr/>
          </p:nvSpPr>
          <p:spPr>
            <a:xfrm>
              <a:off x="218322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26B3B148-705F-4F5C-A1E1-397C338D6345}"/>
                </a:ext>
              </a:extLst>
            </p:cNvPr>
            <p:cNvSpPr/>
            <p:nvPr/>
          </p:nvSpPr>
          <p:spPr>
            <a:xfrm>
              <a:off x="263156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382955DF-A891-4543-BC2B-4E563E8E9D50}"/>
                </a:ext>
              </a:extLst>
            </p:cNvPr>
            <p:cNvSpPr/>
            <p:nvPr/>
          </p:nvSpPr>
          <p:spPr>
            <a:xfrm>
              <a:off x="307990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70272DA0-5D70-45E2-B1ED-FB077563D261}"/>
                </a:ext>
              </a:extLst>
            </p:cNvPr>
            <p:cNvSpPr/>
            <p:nvPr/>
          </p:nvSpPr>
          <p:spPr>
            <a:xfrm>
              <a:off x="35282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D721EA3D-D503-4E48-8C8D-3A9A7471C53B}"/>
                </a:ext>
              </a:extLst>
            </p:cNvPr>
            <p:cNvSpPr/>
            <p:nvPr/>
          </p:nvSpPr>
          <p:spPr>
            <a:xfrm>
              <a:off x="397658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橢圓 111">
              <a:extLst>
                <a:ext uri="{FF2B5EF4-FFF2-40B4-BE49-F238E27FC236}">
                  <a16:creationId xmlns:a16="http://schemas.microsoft.com/office/drawing/2014/main" id="{4AA8FE9E-A926-41E4-96F3-4A7F6DFBC5C1}"/>
                </a:ext>
              </a:extLst>
            </p:cNvPr>
            <p:cNvSpPr/>
            <p:nvPr/>
          </p:nvSpPr>
          <p:spPr>
            <a:xfrm>
              <a:off x="442492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18E0017F-F3F5-40EA-8DC8-11175EBAD941}"/>
                </a:ext>
              </a:extLst>
            </p:cNvPr>
            <p:cNvSpPr/>
            <p:nvPr/>
          </p:nvSpPr>
          <p:spPr>
            <a:xfrm>
              <a:off x="48732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DE01D806-4648-4797-B6B0-4D4914F214B2}"/>
                </a:ext>
              </a:extLst>
            </p:cNvPr>
            <p:cNvSpPr/>
            <p:nvPr/>
          </p:nvSpPr>
          <p:spPr>
            <a:xfrm>
              <a:off x="532160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A2860F2F-DCA9-4A08-AFCB-754D26A279C4}"/>
                </a:ext>
              </a:extLst>
            </p:cNvPr>
            <p:cNvSpPr/>
            <p:nvPr/>
          </p:nvSpPr>
          <p:spPr>
            <a:xfrm>
              <a:off x="576994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91800643-B2B2-4B06-8B52-BCF2DCD4DE5F}"/>
                </a:ext>
              </a:extLst>
            </p:cNvPr>
            <p:cNvSpPr/>
            <p:nvPr/>
          </p:nvSpPr>
          <p:spPr>
            <a:xfrm>
              <a:off x="621828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F6635B42-C282-47A1-B748-0D5223E1E273}"/>
                </a:ext>
              </a:extLst>
            </p:cNvPr>
            <p:cNvSpPr/>
            <p:nvPr/>
          </p:nvSpPr>
          <p:spPr>
            <a:xfrm>
              <a:off x="666662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A198883A-92A2-498D-A4D1-08E69502105C}"/>
                </a:ext>
              </a:extLst>
            </p:cNvPr>
            <p:cNvSpPr/>
            <p:nvPr/>
          </p:nvSpPr>
          <p:spPr>
            <a:xfrm>
              <a:off x="71149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8FB13DDB-27A9-4F26-B588-50954A25123D}"/>
                </a:ext>
              </a:extLst>
            </p:cNvPr>
            <p:cNvSpPr/>
            <p:nvPr/>
          </p:nvSpPr>
          <p:spPr>
            <a:xfrm>
              <a:off x="75633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3853B3AD-02BA-4F26-B858-6D7578CEA768}"/>
              </a:ext>
            </a:extLst>
          </p:cNvPr>
          <p:cNvSpPr txBox="1"/>
          <p:nvPr/>
        </p:nvSpPr>
        <p:spPr>
          <a:xfrm>
            <a:off x="244550" y="3885067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X</a:t>
            </a:r>
            <a:endParaRPr lang="zh-TW" altLang="en-US" b="1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920EE6B6-687A-4E4C-A46B-3EC44B9AEA2D}"/>
              </a:ext>
            </a:extLst>
          </p:cNvPr>
          <p:cNvSpPr txBox="1"/>
          <p:nvPr/>
        </p:nvSpPr>
        <p:spPr>
          <a:xfrm>
            <a:off x="244550" y="4126044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Y</a:t>
            </a:r>
            <a:endParaRPr lang="zh-TW" altLang="en-US" b="1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D4B8BC4-BABA-49C6-8412-D5D8EE3A8C0F}"/>
              </a:ext>
            </a:extLst>
          </p:cNvPr>
          <p:cNvSpPr txBox="1"/>
          <p:nvPr/>
        </p:nvSpPr>
        <p:spPr>
          <a:xfrm>
            <a:off x="244549" y="4356941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Z</a:t>
            </a:r>
            <a:endParaRPr lang="zh-TW" altLang="en-US" b="1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EF64F0F2-26DB-461A-879F-B89FEDD9BDCF}"/>
              </a:ext>
            </a:extLst>
          </p:cNvPr>
          <p:cNvSpPr txBox="1"/>
          <p:nvPr/>
        </p:nvSpPr>
        <p:spPr>
          <a:xfrm>
            <a:off x="244549" y="5049913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FV</a:t>
            </a:r>
            <a:endParaRPr lang="zh-TW" altLang="en-US" b="1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8FEFC678-E4A9-4AA4-A056-C532A7AC722E}"/>
              </a:ext>
            </a:extLst>
          </p:cNvPr>
          <p:cNvSpPr txBox="1"/>
          <p:nvPr/>
        </p:nvSpPr>
        <p:spPr>
          <a:xfrm>
            <a:off x="671626" y="5671042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FV</a:t>
            </a:r>
            <a:endParaRPr lang="zh-TW" altLang="en-US" b="1" dirty="0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613DDB89-92C2-40CA-9B49-102BB31DADE1}"/>
              </a:ext>
            </a:extLst>
          </p:cNvPr>
          <p:cNvCxnSpPr>
            <a:stCxn id="104" idx="4"/>
            <a:endCxn id="45" idx="0"/>
          </p:cNvCxnSpPr>
          <p:nvPr/>
        </p:nvCxnSpPr>
        <p:spPr>
          <a:xfrm flipH="1">
            <a:off x="1062371" y="4759050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C62D50E2-806D-4462-AFE2-B6D16043F743}"/>
              </a:ext>
            </a:extLst>
          </p:cNvPr>
          <p:cNvCxnSpPr>
            <a:cxnSpLocks/>
            <a:stCxn id="105" idx="4"/>
            <a:endCxn id="50" idx="0"/>
          </p:cNvCxnSpPr>
          <p:nvPr/>
        </p:nvCxnSpPr>
        <p:spPr>
          <a:xfrm flipH="1">
            <a:off x="1510711" y="4759050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59CD67E-DF2A-4DD6-9DA9-D85F1F360D40}"/>
              </a:ext>
            </a:extLst>
          </p:cNvPr>
          <p:cNvGrpSpPr/>
          <p:nvPr/>
        </p:nvGrpSpPr>
        <p:grpSpPr>
          <a:xfrm>
            <a:off x="3011637" y="6274594"/>
            <a:ext cx="136526" cy="461701"/>
            <a:chOff x="3011637" y="6274594"/>
            <a:chExt cx="136526" cy="461701"/>
          </a:xfrm>
        </p:grpSpPr>
        <p:sp>
          <p:nvSpPr>
            <p:cNvPr id="131" name="橢圓 130">
              <a:extLst>
                <a:ext uri="{FF2B5EF4-FFF2-40B4-BE49-F238E27FC236}">
                  <a16:creationId xmlns:a16="http://schemas.microsoft.com/office/drawing/2014/main" id="{5FE97D0C-2AD1-4331-AD81-31EA3B0935B9}"/>
                </a:ext>
              </a:extLst>
            </p:cNvPr>
            <p:cNvSpPr/>
            <p:nvPr/>
          </p:nvSpPr>
          <p:spPr>
            <a:xfrm>
              <a:off x="3011638" y="6274594"/>
              <a:ext cx="136525" cy="1365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>
              <a:extLst>
                <a:ext uri="{FF2B5EF4-FFF2-40B4-BE49-F238E27FC236}">
                  <a16:creationId xmlns:a16="http://schemas.microsoft.com/office/drawing/2014/main" id="{BCECA40B-A01A-44BF-880D-FA035580C343}"/>
                </a:ext>
              </a:extLst>
            </p:cNvPr>
            <p:cNvSpPr/>
            <p:nvPr/>
          </p:nvSpPr>
          <p:spPr>
            <a:xfrm>
              <a:off x="3011638" y="6437182"/>
              <a:ext cx="136525" cy="1365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1D70DBFF-1FF3-44F8-8892-38317F16B96B}"/>
                </a:ext>
              </a:extLst>
            </p:cNvPr>
            <p:cNvSpPr/>
            <p:nvPr/>
          </p:nvSpPr>
          <p:spPr>
            <a:xfrm>
              <a:off x="3011637" y="6599770"/>
              <a:ext cx="136525" cy="1365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D51E6671-AEC4-4FC0-A0BD-21BF7C9B4D44}"/>
              </a:ext>
            </a:extLst>
          </p:cNvPr>
          <p:cNvCxnSpPr>
            <a:cxnSpLocks/>
          </p:cNvCxnSpPr>
          <p:nvPr/>
        </p:nvCxnSpPr>
        <p:spPr>
          <a:xfrm flipH="1">
            <a:off x="1961700" y="4775857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AE8E8A01-43A9-48BA-92E5-E803F1A640ED}"/>
              </a:ext>
            </a:extLst>
          </p:cNvPr>
          <p:cNvCxnSpPr>
            <a:cxnSpLocks/>
          </p:cNvCxnSpPr>
          <p:nvPr/>
        </p:nvCxnSpPr>
        <p:spPr>
          <a:xfrm flipH="1">
            <a:off x="2418029" y="4750190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11A3FE1E-5EC9-4A58-AD6E-45F0EC4CB502}"/>
              </a:ext>
            </a:extLst>
          </p:cNvPr>
          <p:cNvCxnSpPr>
            <a:cxnSpLocks/>
          </p:cNvCxnSpPr>
          <p:nvPr/>
        </p:nvCxnSpPr>
        <p:spPr>
          <a:xfrm flipH="1">
            <a:off x="2863694" y="4764672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948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D2D18-0647-4305-B908-BE11845B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Full-body pose reconstruction – preprocessing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1C6C3-5F7B-47C8-831C-D1B76BEE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Augmentation </a:t>
            </a:r>
          </a:p>
          <a:p>
            <a:pPr lvl="1"/>
            <a:r>
              <a:rPr lang="en-US" altLang="zh-TW" dirty="0"/>
              <a:t>Since speed between finger and avatar’s leg may differ </a:t>
            </a:r>
          </a:p>
          <a:p>
            <a:pPr lvl="1"/>
            <a:r>
              <a:rPr lang="en-US" altLang="zh-TW" dirty="0"/>
              <a:t> 5 speed ratios are used for augmentation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A4EF3-3553-49AE-91C1-5FC991A2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38</a:t>
            </a:fld>
            <a:endParaRPr lang="zh-TW" altLang="en-US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E8A2AAF-B9DA-45DA-8A2F-13A0771150B0}"/>
              </a:ext>
            </a:extLst>
          </p:cNvPr>
          <p:cNvGrpSpPr/>
          <p:nvPr/>
        </p:nvGrpSpPr>
        <p:grpSpPr>
          <a:xfrm>
            <a:off x="725759" y="3403381"/>
            <a:ext cx="3586720" cy="448340"/>
            <a:chOff x="838200" y="3975248"/>
            <a:chExt cx="3586720" cy="44834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96AFEDE-6D73-4113-B11E-6810C8460C5C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7B6A8B8-6408-4C00-8EFA-2500D27EB43D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B1D5443-6589-4D88-B7C7-10DF9B380BE5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3CF77DD-4F6A-46D3-ADEE-FB05B20E0E53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8B6A46E-59DC-497F-BD61-D0F367C38962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822E351-294C-4092-90C7-8FF5F1F3F2C4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F9BB824-0802-4879-ACA8-FCDEF54BDCFF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A6FD9EE-E87E-48A4-AFA2-76E5DC199C54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910F4D1A-D51F-4739-8F58-C4BE4B0BCCCD}"/>
              </a:ext>
            </a:extLst>
          </p:cNvPr>
          <p:cNvGrpSpPr/>
          <p:nvPr/>
        </p:nvGrpSpPr>
        <p:grpSpPr>
          <a:xfrm>
            <a:off x="956279" y="4263870"/>
            <a:ext cx="3138380" cy="448340"/>
            <a:chOff x="838200" y="3975248"/>
            <a:chExt cx="3138380" cy="448340"/>
          </a:xfrm>
          <a:solidFill>
            <a:schemeClr val="bg2"/>
          </a:solidFill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78FD382A-879C-47C9-A54C-EAD713D15A64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0A99846-0DD0-4103-8F2F-F3C171A37C3E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E7F7E688-4D50-41EE-A67D-1D385ED5734C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7CB7E820-E6D7-441E-8442-BEEBD77D8385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6264DA89-AC40-4F63-A515-FF58B5C0EEDF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EF1E03A-F380-46E0-A6E0-18411AC43CEF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6E50B19-263D-40FC-88EB-0F990037FCCA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3" name="接點: 弧形 22">
            <a:extLst>
              <a:ext uri="{FF2B5EF4-FFF2-40B4-BE49-F238E27FC236}">
                <a16:creationId xmlns:a16="http://schemas.microsoft.com/office/drawing/2014/main" id="{B8642DB1-9E86-48BE-AD3F-07E62C9930EB}"/>
              </a:ext>
            </a:extLst>
          </p:cNvPr>
          <p:cNvCxnSpPr>
            <a:stCxn id="56" idx="2"/>
            <a:endCxn id="55" idx="2"/>
          </p:cNvCxnSpPr>
          <p:nvPr/>
        </p:nvCxnSpPr>
        <p:spPr>
          <a:xfrm rot="5400000">
            <a:off x="386413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接點: 弧形 132">
            <a:extLst>
              <a:ext uri="{FF2B5EF4-FFF2-40B4-BE49-F238E27FC236}">
                <a16:creationId xmlns:a16="http://schemas.microsoft.com/office/drawing/2014/main" id="{9F0911EE-C8EC-421A-908E-376026C7F538}"/>
              </a:ext>
            </a:extLst>
          </p:cNvPr>
          <p:cNvCxnSpPr>
            <a:cxnSpLocks/>
            <a:stCxn id="54" idx="2"/>
            <a:endCxn id="53" idx="2"/>
          </p:cNvCxnSpPr>
          <p:nvPr/>
        </p:nvCxnSpPr>
        <p:spPr>
          <a:xfrm rot="5400000">
            <a:off x="296745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接點: 弧形 133">
            <a:extLst>
              <a:ext uri="{FF2B5EF4-FFF2-40B4-BE49-F238E27FC236}">
                <a16:creationId xmlns:a16="http://schemas.microsoft.com/office/drawing/2014/main" id="{CDCDFC9F-EB68-42D6-BE89-EB6DC0184336}"/>
              </a:ext>
            </a:extLst>
          </p:cNvPr>
          <p:cNvCxnSpPr>
            <a:cxnSpLocks/>
            <a:stCxn id="55" idx="2"/>
            <a:endCxn id="54" idx="2"/>
          </p:cNvCxnSpPr>
          <p:nvPr/>
        </p:nvCxnSpPr>
        <p:spPr>
          <a:xfrm rot="5400000">
            <a:off x="341579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接點: 弧形 134">
            <a:extLst>
              <a:ext uri="{FF2B5EF4-FFF2-40B4-BE49-F238E27FC236}">
                <a16:creationId xmlns:a16="http://schemas.microsoft.com/office/drawing/2014/main" id="{D278E5E8-4E86-45E7-8A6D-4CE6FE1475C7}"/>
              </a:ext>
            </a:extLst>
          </p:cNvPr>
          <p:cNvCxnSpPr>
            <a:cxnSpLocks/>
            <a:stCxn id="53" idx="2"/>
            <a:endCxn id="52" idx="2"/>
          </p:cNvCxnSpPr>
          <p:nvPr/>
        </p:nvCxnSpPr>
        <p:spPr>
          <a:xfrm rot="5400000">
            <a:off x="251911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接點: 弧形 135">
            <a:extLst>
              <a:ext uri="{FF2B5EF4-FFF2-40B4-BE49-F238E27FC236}">
                <a16:creationId xmlns:a16="http://schemas.microsoft.com/office/drawing/2014/main" id="{C0DCFD92-F688-441D-9F2B-CE797132A6AD}"/>
              </a:ext>
            </a:extLst>
          </p:cNvPr>
          <p:cNvCxnSpPr>
            <a:cxnSpLocks/>
            <a:stCxn id="52" idx="2"/>
            <a:endCxn id="51" idx="2"/>
          </p:cNvCxnSpPr>
          <p:nvPr/>
        </p:nvCxnSpPr>
        <p:spPr>
          <a:xfrm rot="5400000">
            <a:off x="207077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接點: 弧形 136">
            <a:extLst>
              <a:ext uri="{FF2B5EF4-FFF2-40B4-BE49-F238E27FC236}">
                <a16:creationId xmlns:a16="http://schemas.microsoft.com/office/drawing/2014/main" id="{943B28BB-A610-41E0-B4BA-6B285F13998A}"/>
              </a:ext>
            </a:extLst>
          </p:cNvPr>
          <p:cNvCxnSpPr>
            <a:cxnSpLocks/>
            <a:stCxn id="51" idx="2"/>
            <a:endCxn id="50" idx="2"/>
          </p:cNvCxnSpPr>
          <p:nvPr/>
        </p:nvCxnSpPr>
        <p:spPr>
          <a:xfrm rot="5400000">
            <a:off x="162243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接點: 弧形 137">
            <a:extLst>
              <a:ext uri="{FF2B5EF4-FFF2-40B4-BE49-F238E27FC236}">
                <a16:creationId xmlns:a16="http://schemas.microsoft.com/office/drawing/2014/main" id="{3CDFDF45-826B-4222-B14D-ECF75CEBADC7}"/>
              </a:ext>
            </a:extLst>
          </p:cNvPr>
          <p:cNvCxnSpPr>
            <a:cxnSpLocks/>
            <a:stCxn id="50" idx="2"/>
            <a:endCxn id="45" idx="2"/>
          </p:cNvCxnSpPr>
          <p:nvPr/>
        </p:nvCxnSpPr>
        <p:spPr>
          <a:xfrm rot="5400000">
            <a:off x="117409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358D0138-755C-4334-B9A3-BA8197DB92B1}"/>
              </a:ext>
            </a:extLst>
          </p:cNvPr>
          <p:cNvSpPr txBox="1"/>
          <p:nvPr/>
        </p:nvSpPr>
        <p:spPr>
          <a:xfrm>
            <a:off x="-21104" y="4303374"/>
            <a:ext cx="8621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Speed</a:t>
            </a:r>
            <a:endParaRPr lang="zh-TW" altLang="en-US" b="1" dirty="0"/>
          </a:p>
        </p:txBody>
      </p: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071DF6B1-4FAC-4F1F-A723-29646016CF7E}"/>
              </a:ext>
            </a:extLst>
          </p:cNvPr>
          <p:cNvGrpSpPr/>
          <p:nvPr/>
        </p:nvGrpSpPr>
        <p:grpSpPr>
          <a:xfrm>
            <a:off x="7426443" y="5077337"/>
            <a:ext cx="3138380" cy="448340"/>
            <a:chOff x="838200" y="3975248"/>
            <a:chExt cx="3138380" cy="448340"/>
          </a:xfrm>
          <a:solidFill>
            <a:schemeClr val="bg2"/>
          </a:solidFill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DF2CF0D2-CB84-4284-B081-0608297EB133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54176B48-A481-4E0D-92A3-860449981321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C3E23E3E-42FF-4ABF-8133-F52AD4135F6D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4DD08266-09E2-4826-8354-1FACEDE323F4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0BAC6949-A3A1-4E4B-86DC-7EB802C86D2E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80502B20-611B-40F1-BE90-2AFBE7F7521B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350E5230-C050-490B-A042-374DBFB3901F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0" name="群組 179">
            <a:extLst>
              <a:ext uri="{FF2B5EF4-FFF2-40B4-BE49-F238E27FC236}">
                <a16:creationId xmlns:a16="http://schemas.microsoft.com/office/drawing/2014/main" id="{F145C93F-32AF-4852-96F2-53F3A21746D8}"/>
              </a:ext>
            </a:extLst>
          </p:cNvPr>
          <p:cNvGrpSpPr/>
          <p:nvPr/>
        </p:nvGrpSpPr>
        <p:grpSpPr>
          <a:xfrm>
            <a:off x="7209521" y="4164986"/>
            <a:ext cx="3586720" cy="448340"/>
            <a:chOff x="838200" y="3975248"/>
            <a:chExt cx="3586720" cy="44834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36167156-66F5-4DF6-80CA-25FFCFEB94A1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997057A4-E12D-46E8-A478-8FB504D0F695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EE55A50A-A995-4A84-81D5-CAD6EDC2A352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EDC5D455-C6CA-4581-807F-B871F68190C8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36028831-F0BF-4D41-ABA7-F832E4424E23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B8F557A5-D357-48B7-A033-E9A669716985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46C2F93A-1F9B-435E-9192-B7DD6DEC6B75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F2DB01BD-7E1D-4368-838C-7E554959C6F9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5B10AFC-08D5-4994-BEE7-0404498B3DC8}"/>
              </a:ext>
            </a:extLst>
          </p:cNvPr>
          <p:cNvGrpSpPr/>
          <p:nvPr/>
        </p:nvGrpSpPr>
        <p:grpSpPr>
          <a:xfrm>
            <a:off x="824602" y="5871794"/>
            <a:ext cx="3686262" cy="880212"/>
            <a:chOff x="931691" y="5872153"/>
            <a:chExt cx="3686262" cy="880212"/>
          </a:xfrm>
        </p:grpSpPr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D84D273C-733B-49C2-9F70-0A535EB99B22}"/>
                </a:ext>
              </a:extLst>
            </p:cNvPr>
            <p:cNvGrpSpPr/>
            <p:nvPr/>
          </p:nvGrpSpPr>
          <p:grpSpPr>
            <a:xfrm>
              <a:off x="931691" y="5872153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81736901-CB9E-4327-8106-70AB0BF3A43D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70C546C3-FBA0-4035-9C2A-65DD1BE70857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7AF1E1DE-D782-48A6-BD6E-E1E18EAF6BC8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DAE49417-992D-47BB-8D1E-4128596EF179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3FF3373D-5C8F-4BF2-9274-96D815FC9322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B831AE04-DBB6-437D-A31B-632B60B9F434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BABD3B84-3C6F-4298-8FB3-640E7E29506B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58F032E1-C0D8-458E-BB09-3EABF259F5EE}"/>
                </a:ext>
              </a:extLst>
            </p:cNvPr>
            <p:cNvGrpSpPr/>
            <p:nvPr/>
          </p:nvGrpSpPr>
          <p:grpSpPr>
            <a:xfrm>
              <a:off x="1055897" y="5970171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4FE6256F-3CA6-48D0-A62C-8AFC79855398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5D68E271-81EF-4135-B42A-5320A3ECA1AF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542CC722-33D7-4F93-ABC2-BEBCFE329FF4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C11D621B-B9F5-44DB-831B-76DE508E7683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D6EF5260-F006-4B59-8EDC-697B261971FF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BEF51C87-88B1-4029-8284-A40EA842405A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351A2021-38D8-49A2-9F56-9CC699B67222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4" name="群組 163">
              <a:extLst>
                <a:ext uri="{FF2B5EF4-FFF2-40B4-BE49-F238E27FC236}">
                  <a16:creationId xmlns:a16="http://schemas.microsoft.com/office/drawing/2014/main" id="{F5664AC7-CF6C-40AD-8404-4D9F0AA6F154}"/>
                </a:ext>
              </a:extLst>
            </p:cNvPr>
            <p:cNvGrpSpPr/>
            <p:nvPr/>
          </p:nvGrpSpPr>
          <p:grpSpPr>
            <a:xfrm>
              <a:off x="1204908" y="6079855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3FBA9E1D-D41B-4FA9-9270-38C15F3819E7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846D48D3-024A-4672-9BCF-A84EA22AF3D0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E94F137B-059C-490F-A3A6-07F0AC704D25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61ACA463-8174-42BB-8B6D-DF29CCB3C663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DBA05A07-E89A-4F74-9454-DA6939AA2861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3026DE74-E56C-485B-B6D6-7D9005C33957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75A7C050-75B5-467C-90A7-39D34362E8E0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9398F573-13B5-47A7-A229-F299E7C91F50}"/>
                </a:ext>
              </a:extLst>
            </p:cNvPr>
            <p:cNvGrpSpPr/>
            <p:nvPr/>
          </p:nvGrpSpPr>
          <p:grpSpPr>
            <a:xfrm>
              <a:off x="1374294" y="6189539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1955DEFD-0FB5-4767-8BA5-BFBEE4502DFD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2CD952AC-6BF8-41A3-A37B-827B6AF0465C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E89A3D79-692F-407C-8938-1819FE86C9B6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F7B6B08D-3E27-44EE-A9A4-8CC3EFF1B16B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1BC474A1-512A-40FA-B636-9D94971F3B54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925C616D-50CB-48FC-B47F-108FDB179689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3B02EB07-097B-4931-A0F5-4612AD57EDAA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4" name="群組 233">
              <a:extLst>
                <a:ext uri="{FF2B5EF4-FFF2-40B4-BE49-F238E27FC236}">
                  <a16:creationId xmlns:a16="http://schemas.microsoft.com/office/drawing/2014/main" id="{AE941D28-9CF8-476D-BF08-6F62F7E223F0}"/>
                </a:ext>
              </a:extLst>
            </p:cNvPr>
            <p:cNvGrpSpPr/>
            <p:nvPr/>
          </p:nvGrpSpPr>
          <p:grpSpPr>
            <a:xfrm>
              <a:off x="1479573" y="6304025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AFF3D03D-B6DE-404D-9F1D-F6F1E9053008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75CB57D1-8AE2-4108-ADCF-4895033BA410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51B6E456-52DF-4157-84FB-C3F3F17C8C95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72439120-4A64-4FE7-AD6A-93DAF03A469A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1ADDDB86-808B-446C-9E0E-2E5B8E288DBB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AF9E94F7-556C-4970-B4F8-7EBF428344CC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77F7C967-AF31-4287-A051-9B98740A21AA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242" name="接點: 弧形 241">
            <a:extLst>
              <a:ext uri="{FF2B5EF4-FFF2-40B4-BE49-F238E27FC236}">
                <a16:creationId xmlns:a16="http://schemas.microsoft.com/office/drawing/2014/main" id="{CC8E10B7-0683-42B4-8803-C602E7B39C69}"/>
              </a:ext>
            </a:extLst>
          </p:cNvPr>
          <p:cNvCxnSpPr/>
          <p:nvPr/>
        </p:nvCxnSpPr>
        <p:spPr>
          <a:xfrm rot="5400000">
            <a:off x="1034155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接點: 弧形 242">
            <a:extLst>
              <a:ext uri="{FF2B5EF4-FFF2-40B4-BE49-F238E27FC236}">
                <a16:creationId xmlns:a16="http://schemas.microsoft.com/office/drawing/2014/main" id="{216E1A1F-8DAA-4C42-A5D7-ADA7EE20BCF7}"/>
              </a:ext>
            </a:extLst>
          </p:cNvPr>
          <p:cNvCxnSpPr>
            <a:cxnSpLocks/>
          </p:cNvCxnSpPr>
          <p:nvPr/>
        </p:nvCxnSpPr>
        <p:spPr>
          <a:xfrm rot="5400000">
            <a:off x="944487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接點: 弧形 243">
            <a:extLst>
              <a:ext uri="{FF2B5EF4-FFF2-40B4-BE49-F238E27FC236}">
                <a16:creationId xmlns:a16="http://schemas.microsoft.com/office/drawing/2014/main" id="{D55838C4-3ECD-4838-91E1-F7DB66ECC5B4}"/>
              </a:ext>
            </a:extLst>
          </p:cNvPr>
          <p:cNvCxnSpPr>
            <a:cxnSpLocks/>
          </p:cNvCxnSpPr>
          <p:nvPr/>
        </p:nvCxnSpPr>
        <p:spPr>
          <a:xfrm rot="5400000">
            <a:off x="989321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接點: 弧形 244">
            <a:extLst>
              <a:ext uri="{FF2B5EF4-FFF2-40B4-BE49-F238E27FC236}">
                <a16:creationId xmlns:a16="http://schemas.microsoft.com/office/drawing/2014/main" id="{1A3162EE-1082-444C-8A99-6A043B7E3534}"/>
              </a:ext>
            </a:extLst>
          </p:cNvPr>
          <p:cNvCxnSpPr>
            <a:cxnSpLocks/>
          </p:cNvCxnSpPr>
          <p:nvPr/>
        </p:nvCxnSpPr>
        <p:spPr>
          <a:xfrm rot="5400000">
            <a:off x="899653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接點: 弧形 245">
            <a:extLst>
              <a:ext uri="{FF2B5EF4-FFF2-40B4-BE49-F238E27FC236}">
                <a16:creationId xmlns:a16="http://schemas.microsoft.com/office/drawing/2014/main" id="{3B111E46-513A-4264-A5CF-2B5B48107538}"/>
              </a:ext>
            </a:extLst>
          </p:cNvPr>
          <p:cNvCxnSpPr>
            <a:cxnSpLocks/>
          </p:cNvCxnSpPr>
          <p:nvPr/>
        </p:nvCxnSpPr>
        <p:spPr>
          <a:xfrm rot="5400000">
            <a:off x="854819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接點: 弧形 246">
            <a:extLst>
              <a:ext uri="{FF2B5EF4-FFF2-40B4-BE49-F238E27FC236}">
                <a16:creationId xmlns:a16="http://schemas.microsoft.com/office/drawing/2014/main" id="{6582FD09-D075-4229-B08F-9E1BC27E2731}"/>
              </a:ext>
            </a:extLst>
          </p:cNvPr>
          <p:cNvCxnSpPr>
            <a:cxnSpLocks/>
          </p:cNvCxnSpPr>
          <p:nvPr/>
        </p:nvCxnSpPr>
        <p:spPr>
          <a:xfrm rot="5400000">
            <a:off x="809985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接點: 弧形 247">
            <a:extLst>
              <a:ext uri="{FF2B5EF4-FFF2-40B4-BE49-F238E27FC236}">
                <a16:creationId xmlns:a16="http://schemas.microsoft.com/office/drawing/2014/main" id="{898D1A4F-0711-45E6-B4A9-9B10CB72B0B3}"/>
              </a:ext>
            </a:extLst>
          </p:cNvPr>
          <p:cNvCxnSpPr>
            <a:cxnSpLocks/>
          </p:cNvCxnSpPr>
          <p:nvPr/>
        </p:nvCxnSpPr>
        <p:spPr>
          <a:xfrm rot="5400000">
            <a:off x="765151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E194B9A-1102-4013-A009-D06BE589C470}"/>
              </a:ext>
            </a:extLst>
          </p:cNvPr>
          <p:cNvCxnSpPr/>
          <p:nvPr/>
        </p:nvCxnSpPr>
        <p:spPr>
          <a:xfrm>
            <a:off x="2519119" y="5029200"/>
            <a:ext cx="0" cy="616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089E6C8-A0AB-4A34-B0F3-ED48C5F43025}"/>
              </a:ext>
            </a:extLst>
          </p:cNvPr>
          <p:cNvSpPr txBox="1"/>
          <p:nvPr/>
        </p:nvSpPr>
        <p:spPr>
          <a:xfrm>
            <a:off x="2519460" y="5152878"/>
            <a:ext cx="3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1. Times 5 different speed ratios</a:t>
            </a:r>
            <a:endParaRPr lang="zh-TW" altLang="en-US" dirty="0"/>
          </a:p>
        </p:txBody>
      </p:sp>
      <p:sp>
        <p:nvSpPr>
          <p:cNvPr id="249" name="文字方塊 248">
            <a:extLst>
              <a:ext uri="{FF2B5EF4-FFF2-40B4-BE49-F238E27FC236}">
                <a16:creationId xmlns:a16="http://schemas.microsoft.com/office/drawing/2014/main" id="{97196375-A8C8-44B8-B352-B7F497FA14E2}"/>
              </a:ext>
            </a:extLst>
          </p:cNvPr>
          <p:cNvSpPr txBox="1"/>
          <p:nvPr/>
        </p:nvSpPr>
        <p:spPr>
          <a:xfrm>
            <a:off x="7388285" y="3506388"/>
            <a:ext cx="3229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2. Generate new feature vectors</a:t>
            </a:r>
            <a:endParaRPr lang="zh-TW" altLang="en-US" dirty="0"/>
          </a:p>
        </p:txBody>
      </p:sp>
      <p:cxnSp>
        <p:nvCxnSpPr>
          <p:cNvPr id="43" name="接點: 弧形 42">
            <a:extLst>
              <a:ext uri="{FF2B5EF4-FFF2-40B4-BE49-F238E27FC236}">
                <a16:creationId xmlns:a16="http://schemas.microsoft.com/office/drawing/2014/main" id="{6C482687-E6F1-4C21-97CC-268DEBFE8288}"/>
              </a:ext>
            </a:extLst>
          </p:cNvPr>
          <p:cNvCxnSpPr>
            <a:stCxn id="241" idx="3"/>
            <a:endCxn id="141" idx="1"/>
          </p:cNvCxnSpPr>
          <p:nvPr/>
        </p:nvCxnSpPr>
        <p:spPr>
          <a:xfrm flipV="1">
            <a:off x="4510864" y="5301507"/>
            <a:ext cx="2915579" cy="122632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79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D2D18-0647-4305-B908-BE11845B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Full-body pose reconstruction – performance 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A4EF3-3553-49AE-91C1-5FC991A2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B44F733-2DAD-4888-9F99-630AD498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1" t="18580" r="19356" b="11316"/>
          <a:stretch/>
        </p:blipFill>
        <p:spPr>
          <a:xfrm>
            <a:off x="838200" y="2914125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7226E2-0202-41DA-B35C-C99C4C0BD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1" t="18580" r="19356" b="11316"/>
          <a:stretch/>
        </p:blipFill>
        <p:spPr>
          <a:xfrm>
            <a:off x="990600" y="3066525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8114C77-3538-44C7-9DBE-7A5D70464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1" t="18580" r="19356" b="11316"/>
          <a:stretch/>
        </p:blipFill>
        <p:spPr>
          <a:xfrm>
            <a:off x="1143000" y="3218925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77B65FB-467E-4BD7-A106-4B39AD652740}"/>
              </a:ext>
            </a:extLst>
          </p:cNvPr>
          <p:cNvSpPr txBox="1"/>
          <p:nvPr/>
        </p:nvSpPr>
        <p:spPr>
          <a:xfrm>
            <a:off x="680983" y="4430969"/>
            <a:ext cx="192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Real time input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53C0205-52FB-45B5-BCE3-3C38EAB9195E}"/>
              </a:ext>
            </a:extLst>
          </p:cNvPr>
          <p:cNvCxnSpPr/>
          <p:nvPr/>
        </p:nvCxnSpPr>
        <p:spPr>
          <a:xfrm>
            <a:off x="2605476" y="3733799"/>
            <a:ext cx="7118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54C8DE12-8559-4DB1-BD06-1E60D089402A}"/>
              </a:ext>
            </a:extLst>
          </p:cNvPr>
          <p:cNvGrpSpPr/>
          <p:nvPr/>
        </p:nvGrpSpPr>
        <p:grpSpPr>
          <a:xfrm>
            <a:off x="3541528" y="3509629"/>
            <a:ext cx="3586720" cy="448340"/>
            <a:chOff x="3541528" y="3509629"/>
            <a:chExt cx="3586720" cy="44834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C1737B9-212A-459F-8A53-8FCB5871E79E}"/>
                </a:ext>
              </a:extLst>
            </p:cNvPr>
            <p:cNvSpPr/>
            <p:nvPr/>
          </p:nvSpPr>
          <p:spPr>
            <a:xfrm>
              <a:off x="354152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923943A-C016-4DB8-B8B9-14E5D2D43188}"/>
                </a:ext>
              </a:extLst>
            </p:cNvPr>
            <p:cNvSpPr/>
            <p:nvPr/>
          </p:nvSpPr>
          <p:spPr>
            <a:xfrm>
              <a:off x="398986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50A54E4-4BCC-4452-A1CA-B5725ED3777E}"/>
                </a:ext>
              </a:extLst>
            </p:cNvPr>
            <p:cNvSpPr/>
            <p:nvPr/>
          </p:nvSpPr>
          <p:spPr>
            <a:xfrm>
              <a:off x="443820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82EF631-78C6-4ECD-A78B-0FDAF7D8F78D}"/>
                </a:ext>
              </a:extLst>
            </p:cNvPr>
            <p:cNvSpPr/>
            <p:nvPr/>
          </p:nvSpPr>
          <p:spPr>
            <a:xfrm>
              <a:off x="488654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3E2AE18-5D35-472B-A7D6-294CE6E2D904}"/>
                </a:ext>
              </a:extLst>
            </p:cNvPr>
            <p:cNvSpPr/>
            <p:nvPr/>
          </p:nvSpPr>
          <p:spPr>
            <a:xfrm>
              <a:off x="533488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31F5EF3-E85F-414F-AFD9-2F3F4EE99390}"/>
                </a:ext>
              </a:extLst>
            </p:cNvPr>
            <p:cNvSpPr/>
            <p:nvPr/>
          </p:nvSpPr>
          <p:spPr>
            <a:xfrm>
              <a:off x="578322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ADD231-73AB-4A00-88EA-6DFFDEF05BD6}"/>
                </a:ext>
              </a:extLst>
            </p:cNvPr>
            <p:cNvSpPr/>
            <p:nvPr/>
          </p:nvSpPr>
          <p:spPr>
            <a:xfrm>
              <a:off x="623156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EB8F920-7CA6-44EB-B014-FA61BB9E7BA6}"/>
                </a:ext>
              </a:extLst>
            </p:cNvPr>
            <p:cNvSpPr/>
            <p:nvPr/>
          </p:nvSpPr>
          <p:spPr>
            <a:xfrm>
              <a:off x="667990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68D830B0-0A0A-4FBB-8CD4-F65CD50E379F}"/>
              </a:ext>
            </a:extLst>
          </p:cNvPr>
          <p:cNvGrpSpPr/>
          <p:nvPr/>
        </p:nvGrpSpPr>
        <p:grpSpPr>
          <a:xfrm>
            <a:off x="7858347" y="2756489"/>
            <a:ext cx="3891520" cy="753140"/>
            <a:chOff x="3541528" y="4700475"/>
            <a:chExt cx="3891520" cy="75314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B949938-EECD-4C16-9847-D640E434B4F4}"/>
                </a:ext>
              </a:extLst>
            </p:cNvPr>
            <p:cNvGrpSpPr/>
            <p:nvPr/>
          </p:nvGrpSpPr>
          <p:grpSpPr>
            <a:xfrm>
              <a:off x="3541528" y="4700475"/>
              <a:ext cx="3586720" cy="448340"/>
              <a:chOff x="838200" y="3975248"/>
              <a:chExt cx="3586720" cy="44834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0423FB-E7CA-4093-9DFA-5BFFB35D3D0E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1FAB594-94F0-41FD-8861-539E40B32EA9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DEDC6C2-967B-4151-9016-A5B5FADDCB2D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9149F1-3305-4B2D-A98F-490427F4EB76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EE87806-1318-41B4-837C-6913E68475E6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027D352-A7DC-418B-A0B8-FF1150FC5B17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BF183B9-0679-4B1E-968C-C64FD1B656A5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5AEDE8A-B790-451C-8CC9-E7C963CEF662}"/>
                  </a:ext>
                </a:extLst>
              </p:cNvPr>
              <p:cNvSpPr/>
              <p:nvPr/>
            </p:nvSpPr>
            <p:spPr>
              <a:xfrm>
                <a:off x="3976580" y="3975248"/>
                <a:ext cx="448340" cy="448340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C402912A-4DDD-4B74-B0F0-36E013986EEF}"/>
                </a:ext>
              </a:extLst>
            </p:cNvPr>
            <p:cNvGrpSpPr/>
            <p:nvPr/>
          </p:nvGrpSpPr>
          <p:grpSpPr>
            <a:xfrm>
              <a:off x="3693928" y="4852875"/>
              <a:ext cx="3586720" cy="448340"/>
              <a:chOff x="838200" y="3975248"/>
              <a:chExt cx="3586720" cy="44834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CEB0C3C-6A75-4D06-AF26-BC4D8B602C69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06868DC-C15D-4573-AABA-F72C9E8D3D1F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CA0B8B4-2068-4E6F-9EA8-4CEA88BBCEC5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CA004E-CE0F-4343-ADEA-FAF96DDFCA06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4EEC084-8A5F-44CA-86F9-C5AE78320067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125FE08-5047-4E92-BF6C-4B9D46636A39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91286B5-3675-40BC-BF80-F1B945447766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862DDDF-26E0-4B7C-91F3-7A02FD536081}"/>
                  </a:ext>
                </a:extLst>
              </p:cNvPr>
              <p:cNvSpPr/>
              <p:nvPr/>
            </p:nvSpPr>
            <p:spPr>
              <a:xfrm>
                <a:off x="3976580" y="3975248"/>
                <a:ext cx="448340" cy="448340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3AD43B3F-43F2-447A-B2A3-83740FC871B8}"/>
                </a:ext>
              </a:extLst>
            </p:cNvPr>
            <p:cNvGrpSpPr/>
            <p:nvPr/>
          </p:nvGrpSpPr>
          <p:grpSpPr>
            <a:xfrm>
              <a:off x="3846328" y="5005275"/>
              <a:ext cx="3586720" cy="448340"/>
              <a:chOff x="838200" y="3975248"/>
              <a:chExt cx="3586720" cy="44834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8A8B6A4-F090-40C4-8783-A85B8E0C7665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11DDA0E-278C-4F97-9A69-BBAA35DEA42C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1018DC2-2341-463D-8C43-9FE6670CB412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8CAF0B3-C999-4830-904C-02608477EABF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A43EB54-8B9E-437E-8A04-1FABBB7BEDDE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F12D6D6-DBCE-4AC9-888B-C6CD7110BF97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66DA6AD-D920-4406-BC30-5D9156A72514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56B7E00-2289-4C3F-9BDD-B3CF81B92FB7}"/>
                  </a:ext>
                </a:extLst>
              </p:cNvPr>
              <p:cNvSpPr/>
              <p:nvPr/>
            </p:nvSpPr>
            <p:spPr>
              <a:xfrm>
                <a:off x="3976580" y="3975248"/>
                <a:ext cx="448340" cy="448340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BDA9FE0C-3CE2-4437-AE5A-6F5801A02B9F}"/>
              </a:ext>
            </a:extLst>
          </p:cNvPr>
          <p:cNvGrpSpPr/>
          <p:nvPr/>
        </p:nvGrpSpPr>
        <p:grpSpPr>
          <a:xfrm>
            <a:off x="10063083" y="3700941"/>
            <a:ext cx="81756" cy="327024"/>
            <a:chOff x="3011639" y="6206729"/>
            <a:chExt cx="81756" cy="327024"/>
          </a:xfrm>
        </p:grpSpPr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1675BFE5-BC0F-4D17-98F8-8C3C20133706}"/>
                </a:ext>
              </a:extLst>
            </p:cNvPr>
            <p:cNvSpPr/>
            <p:nvPr/>
          </p:nvSpPr>
          <p:spPr>
            <a:xfrm>
              <a:off x="3011639" y="6329363"/>
              <a:ext cx="81756" cy="817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928B02B-157C-4292-84D1-828DA6FF1157}"/>
                </a:ext>
              </a:extLst>
            </p:cNvPr>
            <p:cNvSpPr/>
            <p:nvPr/>
          </p:nvSpPr>
          <p:spPr>
            <a:xfrm>
              <a:off x="3011639" y="6451997"/>
              <a:ext cx="81756" cy="817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2673FA8C-BECD-491F-86C7-12302024DC77}"/>
                </a:ext>
              </a:extLst>
            </p:cNvPr>
            <p:cNvSpPr/>
            <p:nvPr/>
          </p:nvSpPr>
          <p:spPr>
            <a:xfrm>
              <a:off x="3011639" y="6206729"/>
              <a:ext cx="81756" cy="817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742B50BD-B8D9-4757-9D84-BFBCC47EA31A}"/>
              </a:ext>
            </a:extLst>
          </p:cNvPr>
          <p:cNvGrpSpPr/>
          <p:nvPr/>
        </p:nvGrpSpPr>
        <p:grpSpPr>
          <a:xfrm>
            <a:off x="8306687" y="4147472"/>
            <a:ext cx="3586720" cy="448340"/>
            <a:chOff x="838200" y="3975248"/>
            <a:chExt cx="3586720" cy="44834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D755F79-3315-4733-B7B3-EC4B3E959AFF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C9C2740-889F-41FA-BDA8-96BA37BC30A0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23F8B61-C40F-4F1F-BAA7-F41B7B7C4AED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65A06C-E179-4158-A479-72F29ED0ABE8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4BEA03F-381E-4254-8F53-23790CF34C1A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7C2C190-CCE1-4680-9153-03B4DD01F1AB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0B3BB87-DF80-43C7-BEE2-C7476DC129F0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117DC5C-2B88-4EA9-B055-FBEB6BB11C24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5" name="接點: 弧形 64">
            <a:extLst>
              <a:ext uri="{FF2B5EF4-FFF2-40B4-BE49-F238E27FC236}">
                <a16:creationId xmlns:a16="http://schemas.microsoft.com/office/drawing/2014/main" id="{163AAF3C-B3D8-49CD-A7EB-054EB83DEACA}"/>
              </a:ext>
            </a:extLst>
          </p:cNvPr>
          <p:cNvCxnSpPr>
            <a:stCxn id="27" idx="3"/>
            <a:endCxn id="56" idx="1"/>
          </p:cNvCxnSpPr>
          <p:nvPr/>
        </p:nvCxnSpPr>
        <p:spPr>
          <a:xfrm>
            <a:off x="7128248" y="3733799"/>
            <a:ext cx="1178439" cy="637843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480752BD-D389-494A-863C-F30A8F3E200F}"/>
              </a:ext>
            </a:extLst>
          </p:cNvPr>
          <p:cNvSpPr txBox="1"/>
          <p:nvPr/>
        </p:nvSpPr>
        <p:spPr>
          <a:xfrm>
            <a:off x="1309139" y="2316343"/>
            <a:ext cx="3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1. Encode feature vector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E4F0D4B-DF14-49B3-B459-130BCC8AC9A0}"/>
              </a:ext>
            </a:extLst>
          </p:cNvPr>
          <p:cNvSpPr txBox="1"/>
          <p:nvPr/>
        </p:nvSpPr>
        <p:spPr>
          <a:xfrm>
            <a:off x="5482865" y="2104361"/>
            <a:ext cx="33988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2. Search the</a:t>
            </a:r>
            <a:r>
              <a:rPr lang="zh-TW" altLang="en-US" dirty="0"/>
              <a:t> </a:t>
            </a:r>
            <a:r>
              <a:rPr lang="en-US" altLang="zh-TW" dirty="0"/>
              <a:t>top k most similar feature vector </a:t>
            </a:r>
            <a:endParaRPr lang="zh-TW" altLang="en-US" dirty="0"/>
          </a:p>
        </p:txBody>
      </p:sp>
      <p:cxnSp>
        <p:nvCxnSpPr>
          <p:cNvPr id="68" name="接點: 弧形 67">
            <a:extLst>
              <a:ext uri="{FF2B5EF4-FFF2-40B4-BE49-F238E27FC236}">
                <a16:creationId xmlns:a16="http://schemas.microsoft.com/office/drawing/2014/main" id="{4C44D419-4E1C-4A62-977E-FF54E12E75BA}"/>
              </a:ext>
            </a:extLst>
          </p:cNvPr>
          <p:cNvCxnSpPr>
            <a:cxnSpLocks/>
            <a:stCxn id="27" idx="3"/>
            <a:endCxn id="7" idx="1"/>
          </p:cNvCxnSpPr>
          <p:nvPr/>
        </p:nvCxnSpPr>
        <p:spPr>
          <a:xfrm flipV="1">
            <a:off x="7128248" y="2980659"/>
            <a:ext cx="730099" cy="75314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A214051A-275B-4A4D-9071-225D2E6EC0C2}"/>
              </a:ext>
            </a:extLst>
          </p:cNvPr>
          <p:cNvGrpSpPr/>
          <p:nvPr/>
        </p:nvGrpSpPr>
        <p:grpSpPr>
          <a:xfrm>
            <a:off x="8102396" y="5268676"/>
            <a:ext cx="1610061" cy="1331370"/>
            <a:chOff x="9649610" y="5029821"/>
            <a:chExt cx="1610061" cy="1331370"/>
          </a:xfrm>
        </p:grpSpPr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932BA7F0-C6F0-4FA6-9198-2514B30C6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60" t="23553" r="21180" b="9687"/>
            <a:stretch/>
          </p:blipFill>
          <p:spPr>
            <a:xfrm>
              <a:off x="9649610" y="5029821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6C744C4-157A-4BA5-9A02-686FB0E3E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60" t="23553" r="21180" b="9687"/>
            <a:stretch/>
          </p:blipFill>
          <p:spPr>
            <a:xfrm>
              <a:off x="9802010" y="5182221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70C89BE1-73E8-4D06-ACB5-0F8B4FDD9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60" t="23553" r="21180" b="9687"/>
            <a:stretch/>
          </p:blipFill>
          <p:spPr>
            <a:xfrm>
              <a:off x="9954410" y="5334621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77" name="接點: 弧形 76">
            <a:extLst>
              <a:ext uri="{FF2B5EF4-FFF2-40B4-BE49-F238E27FC236}">
                <a16:creationId xmlns:a16="http://schemas.microsoft.com/office/drawing/2014/main" id="{BBC7BB2D-1A2D-4109-ACD2-D0408BF69A3F}"/>
              </a:ext>
            </a:extLst>
          </p:cNvPr>
          <p:cNvCxnSpPr>
            <a:cxnSpLocks/>
            <a:stCxn id="63" idx="2"/>
            <a:endCxn id="73" idx="0"/>
          </p:cNvCxnSpPr>
          <p:nvPr/>
        </p:nvCxnSpPr>
        <p:spPr>
          <a:xfrm rot="5400000">
            <a:off x="9875700" y="3475139"/>
            <a:ext cx="672864" cy="291421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93B5E85-DED4-48F7-B710-DD6FA948532D}"/>
              </a:ext>
            </a:extLst>
          </p:cNvPr>
          <p:cNvSpPr txBox="1"/>
          <p:nvPr/>
        </p:nvSpPr>
        <p:spPr>
          <a:xfrm>
            <a:off x="4886548" y="5028308"/>
            <a:ext cx="3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3. Blend corresponding poses</a:t>
            </a:r>
            <a:endParaRPr lang="zh-TW" altLang="en-US" dirty="0"/>
          </a:p>
        </p:txBody>
      </p:sp>
      <p:pic>
        <p:nvPicPr>
          <p:cNvPr id="84" name="圖片 83">
            <a:extLst>
              <a:ext uri="{FF2B5EF4-FFF2-40B4-BE49-F238E27FC236}">
                <a16:creationId xmlns:a16="http://schemas.microsoft.com/office/drawing/2014/main" id="{529DB331-2BDD-4C60-8B33-B7FCD68067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0" t="23553" r="21180" b="9687"/>
          <a:stretch/>
        </p:blipFill>
        <p:spPr>
          <a:xfrm>
            <a:off x="3784805" y="5457240"/>
            <a:ext cx="1305261" cy="10265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C22627BE-BC0F-48D4-AB59-E174C668B76F}"/>
              </a:ext>
            </a:extLst>
          </p:cNvPr>
          <p:cNvCxnSpPr>
            <a:cxnSpLocks/>
          </p:cNvCxnSpPr>
          <p:nvPr/>
        </p:nvCxnSpPr>
        <p:spPr>
          <a:xfrm flipH="1">
            <a:off x="5334888" y="5934361"/>
            <a:ext cx="23825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60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81C4C8-875A-4FAA-AB2A-F909AB1E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b="1" dirty="0"/>
          </a:p>
        </p:txBody>
      </p:sp>
      <p:sp>
        <p:nvSpPr>
          <p:cNvPr id="206" name="內容版面配置區 205">
            <a:extLst>
              <a:ext uri="{FF2B5EF4-FFF2-40B4-BE49-F238E27FC236}">
                <a16:creationId xmlns:a16="http://schemas.microsoft.com/office/drawing/2014/main" id="{C84CC255-C379-4180-9D59-61874724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5"/>
            <a:ext cx="10515600" cy="5752213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/>
              <a:t>3D VR gaming is a well know application, which needs immersive experience. </a:t>
            </a:r>
          </a:p>
          <a:p>
            <a:r>
              <a:rPr lang="zh-TW" altLang="en-US" dirty="0"/>
              <a:t>強大的</a:t>
            </a:r>
            <a:r>
              <a:rPr lang="en-US" altLang="zh-TW" dirty="0"/>
              <a:t>immersive experience</a:t>
            </a:r>
            <a:r>
              <a:rPr lang="zh-TW" altLang="en-US" dirty="0"/>
              <a:t>可以藉由</a:t>
            </a:r>
            <a:r>
              <a:rPr lang="en-US" altLang="zh-TW" dirty="0"/>
              <a:t>embodiment</a:t>
            </a:r>
            <a:r>
              <a:rPr lang="zh-TW" altLang="en-US" dirty="0"/>
              <a:t>達到</a:t>
            </a:r>
            <a:r>
              <a:rPr lang="en-US" altLang="zh-TW" dirty="0"/>
              <a:t>, </a:t>
            </a:r>
            <a:r>
              <a:rPr lang="zh-TW" altLang="en-US" dirty="0"/>
              <a:t>或是藉由好的</a:t>
            </a:r>
            <a:r>
              <a:rPr lang="en-US" altLang="zh-TW" dirty="0"/>
              <a:t>interface</a:t>
            </a:r>
            <a:r>
              <a:rPr lang="zh-TW" altLang="en-US" dirty="0"/>
              <a:t>達到</a:t>
            </a:r>
            <a:r>
              <a:rPr lang="en-US" altLang="zh-TW" dirty="0"/>
              <a:t>, performance interface</a:t>
            </a:r>
            <a:r>
              <a:rPr lang="zh-TW" altLang="en-US" dirty="0"/>
              <a:t>的好處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尋找證據</a:t>
            </a:r>
            <a:r>
              <a:rPr lang="en-US" altLang="zh-TW" dirty="0"/>
              <a:t>,</a:t>
            </a:r>
            <a:r>
              <a:rPr lang="zh-TW" altLang="en-US" dirty="0"/>
              <a:t> 以及說法的來源 </a:t>
            </a:r>
            <a:endParaRPr lang="en-US" altLang="zh-TW" dirty="0"/>
          </a:p>
          <a:p>
            <a:r>
              <a:rPr lang="en-US" altLang="zh-TW" dirty="0"/>
              <a:t>User</a:t>
            </a:r>
            <a:r>
              <a:rPr lang="zh-TW" altLang="en-US" dirty="0"/>
              <a:t>喜歡的操控方式為何</a:t>
            </a:r>
            <a:r>
              <a:rPr lang="en-US" altLang="zh-TW" dirty="0"/>
              <a:t>?</a:t>
            </a:r>
            <a:r>
              <a:rPr lang="zh-TW" altLang="en-US" dirty="0"/>
              <a:t> 為什麼</a:t>
            </a:r>
            <a:r>
              <a:rPr lang="en-US" altLang="zh-TW" dirty="0"/>
              <a:t>?</a:t>
            </a:r>
            <a:r>
              <a:rPr lang="zh-TW" altLang="en-US" dirty="0"/>
              <a:t> 喜歡的原因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我提出</a:t>
            </a:r>
            <a:r>
              <a:rPr lang="en-US" altLang="zh-TW" dirty="0"/>
              <a:t>:</a:t>
            </a:r>
            <a:r>
              <a:rPr lang="zh-TW" altLang="en-US" dirty="0"/>
              <a:t> 相關性與代表性</a:t>
            </a:r>
            <a:endParaRPr lang="en-US" altLang="zh-TW" dirty="0"/>
          </a:p>
          <a:p>
            <a:r>
              <a:rPr lang="en-US" altLang="zh-TW" dirty="0"/>
              <a:t>Embodiment</a:t>
            </a:r>
            <a:r>
              <a:rPr lang="zh-TW" altLang="en-US" dirty="0"/>
              <a:t>可以透過兩種方式達到</a:t>
            </a:r>
            <a:endParaRPr lang="en-US" altLang="zh-TW" dirty="0"/>
          </a:p>
          <a:p>
            <a:pPr lvl="1"/>
            <a:r>
              <a:rPr lang="zh-TW" altLang="en-US" dirty="0"/>
              <a:t>被動 </a:t>
            </a:r>
            <a:r>
              <a:rPr lang="en-US" altLang="zh-TW" dirty="0">
                <a:sym typeface="Wingdings" panose="05000000000000000000" pitchFamily="2" charset="2"/>
              </a:rPr>
              <a:t> haptic ; </a:t>
            </a:r>
            <a:r>
              <a:rPr lang="zh-TW" altLang="en-US" dirty="0">
                <a:sym typeface="Wingdings" panose="05000000000000000000" pitchFamily="2" charset="2"/>
              </a:rPr>
              <a:t>主動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>
                <a:sym typeface="Wingdings" panose="05000000000000000000" pitchFamily="2" charset="2"/>
              </a:rPr>
              <a:t>操控方式</a:t>
            </a:r>
            <a:r>
              <a:rPr lang="en-US" altLang="zh-TW" dirty="0">
                <a:sym typeface="Wingdings" panose="05000000000000000000" pitchFamily="2" charset="2"/>
              </a:rPr>
              <a:t>input interface </a:t>
            </a:r>
            <a:endParaRPr lang="en-US" altLang="zh-TW" dirty="0"/>
          </a:p>
          <a:p>
            <a:r>
              <a:rPr lang="zh-TW" altLang="en-US" dirty="0"/>
              <a:t>從傳統的</a:t>
            </a:r>
            <a:r>
              <a:rPr lang="en-US" altLang="zh-TW" dirty="0"/>
              <a:t>KB, mouse, joy stick. </a:t>
            </a:r>
            <a:r>
              <a:rPr lang="zh-TW" altLang="en-US" dirty="0"/>
              <a:t>演進到現在的</a:t>
            </a:r>
            <a:r>
              <a:rPr lang="en-US" altLang="zh-TW" dirty="0" err="1"/>
              <a:t>kinect</a:t>
            </a:r>
            <a:r>
              <a:rPr lang="en-US" altLang="zh-TW" dirty="0"/>
              <a:t>, </a:t>
            </a:r>
            <a:r>
              <a:rPr lang="en-US" altLang="zh-TW" dirty="0" err="1"/>
              <a:t>wii</a:t>
            </a:r>
            <a:r>
              <a:rPr lang="en-US" altLang="zh-TW" dirty="0"/>
              <a:t>, switch. </a:t>
            </a:r>
            <a:br>
              <a:rPr lang="en-US" altLang="zh-TW" dirty="0"/>
            </a:br>
            <a:r>
              <a:rPr lang="zh-TW" altLang="en-US" dirty="0"/>
              <a:t>新興的互動設備</a:t>
            </a:r>
            <a:r>
              <a:rPr lang="en-US" altLang="zh-TW" dirty="0"/>
              <a:t>(interaction interface)</a:t>
            </a:r>
            <a:r>
              <a:rPr lang="zh-TW" altLang="en-US" dirty="0"/>
              <a:t>不斷被提出</a:t>
            </a:r>
            <a:br>
              <a:rPr lang="en-US" altLang="zh-TW" dirty="0"/>
            </a:br>
            <a:r>
              <a:rPr lang="zh-TW" altLang="en-US" dirty="0"/>
              <a:t>從低</a:t>
            </a:r>
            <a:r>
              <a:rPr lang="en-US" altLang="zh-TW" dirty="0"/>
              <a:t>DoF</a:t>
            </a:r>
            <a:r>
              <a:rPr lang="zh-TW" altLang="en-US" dirty="0"/>
              <a:t>的</a:t>
            </a:r>
            <a:r>
              <a:rPr lang="en-US" altLang="zh-TW" dirty="0"/>
              <a:t>input</a:t>
            </a:r>
            <a:r>
              <a:rPr lang="zh-TW" altLang="en-US" dirty="0"/>
              <a:t>不斷往高</a:t>
            </a:r>
            <a:r>
              <a:rPr lang="en-US" altLang="zh-TW" dirty="0"/>
              <a:t>DoF</a:t>
            </a:r>
            <a:r>
              <a:rPr lang="zh-TW" altLang="en-US" dirty="0"/>
              <a:t>的</a:t>
            </a:r>
            <a:r>
              <a:rPr lang="en-US" altLang="zh-TW" dirty="0"/>
              <a:t>input</a:t>
            </a:r>
            <a:r>
              <a:rPr lang="zh-TW" altLang="en-US" dirty="0"/>
              <a:t>邁進</a:t>
            </a:r>
            <a:r>
              <a:rPr lang="en-US" altLang="zh-TW" dirty="0"/>
              <a:t>, </a:t>
            </a:r>
            <a:r>
              <a:rPr lang="zh-TW" altLang="en-US" dirty="0"/>
              <a:t>在這中間做取捨</a:t>
            </a:r>
            <a:endParaRPr lang="en-US" altLang="zh-TW" dirty="0"/>
          </a:p>
          <a:p>
            <a:pPr lvl="1"/>
            <a:r>
              <a:rPr lang="zh-TW" altLang="en-US" dirty="0"/>
              <a:t>高</a:t>
            </a:r>
            <a:r>
              <a:rPr lang="en-US" altLang="zh-TW" dirty="0"/>
              <a:t>DoF</a:t>
            </a:r>
            <a:r>
              <a:rPr lang="zh-TW" altLang="en-US" dirty="0"/>
              <a:t>有操作不易</a:t>
            </a:r>
            <a:r>
              <a:rPr lang="en-US" altLang="zh-TW" dirty="0"/>
              <a:t>, </a:t>
            </a:r>
            <a:r>
              <a:rPr lang="zh-TW" altLang="en-US" dirty="0"/>
              <a:t>操作疲勞的缺點</a:t>
            </a:r>
            <a:endParaRPr lang="en-US" altLang="zh-TW" dirty="0"/>
          </a:p>
          <a:p>
            <a:pPr lvl="1"/>
            <a:r>
              <a:rPr lang="zh-TW" altLang="en-US" dirty="0"/>
              <a:t>低</a:t>
            </a:r>
            <a:r>
              <a:rPr lang="en-US" altLang="zh-TW" dirty="0"/>
              <a:t>DoF</a:t>
            </a:r>
            <a:r>
              <a:rPr lang="zh-TW" altLang="en-US" dirty="0"/>
              <a:t>有動作不相關導致的</a:t>
            </a:r>
            <a:r>
              <a:rPr lang="en-US" altLang="zh-TW" dirty="0"/>
              <a:t>embodiment</a:t>
            </a:r>
            <a:r>
              <a:rPr lang="zh-TW" altLang="en-US" dirty="0"/>
              <a:t>降低</a:t>
            </a:r>
            <a:r>
              <a:rPr lang="en-US" altLang="zh-TW" dirty="0"/>
              <a:t>, </a:t>
            </a:r>
            <a:r>
              <a:rPr lang="zh-TW" altLang="en-US" dirty="0"/>
              <a:t>以及趣味程度降低的缺點</a:t>
            </a:r>
            <a:endParaRPr lang="en-US" altLang="zh-TW" dirty="0"/>
          </a:p>
          <a:p>
            <a:pPr lvl="1"/>
            <a:r>
              <a:rPr lang="zh-TW" altLang="en-US" dirty="0"/>
              <a:t>如何在這之間取捨是重要的議題</a:t>
            </a:r>
            <a:endParaRPr lang="en-US" altLang="zh-TW" dirty="0"/>
          </a:p>
          <a:p>
            <a:pPr lvl="1"/>
            <a:r>
              <a:rPr lang="en-US" altLang="zh-TW" dirty="0"/>
              <a:t>High DoF</a:t>
            </a:r>
            <a:r>
              <a:rPr lang="zh-TW" altLang="en-US" dirty="0"/>
              <a:t>能不能夠推論有高的</a:t>
            </a:r>
            <a:r>
              <a:rPr lang="en-US" altLang="zh-TW" dirty="0"/>
              <a:t>embodiment </a:t>
            </a:r>
          </a:p>
          <a:p>
            <a:r>
              <a:rPr lang="zh-TW" altLang="en-US" dirty="0"/>
              <a:t>我們將最</a:t>
            </a:r>
            <a:r>
              <a:rPr lang="en-US" altLang="zh-TW" dirty="0"/>
              <a:t>novel</a:t>
            </a:r>
            <a:r>
              <a:rPr lang="zh-TW" altLang="en-US" dirty="0"/>
              <a:t>的</a:t>
            </a:r>
            <a:r>
              <a:rPr lang="en-US" altLang="zh-TW" dirty="0"/>
              <a:t>interaction interface</a:t>
            </a:r>
            <a:r>
              <a:rPr lang="zh-TW" altLang="en-US" dirty="0"/>
              <a:t>研究分成三個種類</a:t>
            </a:r>
            <a:endParaRPr lang="en-US" altLang="zh-TW" dirty="0"/>
          </a:p>
          <a:p>
            <a:pPr lvl="1"/>
            <a:r>
              <a:rPr lang="en-US" altLang="zh-TW" dirty="0"/>
              <a:t>Body performance </a:t>
            </a:r>
          </a:p>
          <a:p>
            <a:pPr lvl="1"/>
            <a:r>
              <a:rPr lang="en-US" altLang="zh-TW" dirty="0"/>
              <a:t>Hand-held device </a:t>
            </a:r>
          </a:p>
          <a:p>
            <a:pPr lvl="1"/>
            <a:r>
              <a:rPr lang="en-US" altLang="zh-TW" dirty="0"/>
              <a:t>Hand performance </a:t>
            </a:r>
          </a:p>
        </p:txBody>
      </p:sp>
      <p:sp>
        <p:nvSpPr>
          <p:cNvPr id="207" name="投影片編號版面配置區 206">
            <a:extLst>
              <a:ext uri="{FF2B5EF4-FFF2-40B4-BE49-F238E27FC236}">
                <a16:creationId xmlns:a16="http://schemas.microsoft.com/office/drawing/2014/main" id="{A2580354-3C27-4E09-AD88-A3583CBB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49E3A1-F5A3-43F6-A114-63860580100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675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A306E93-A0F0-4172-8078-F1AF1641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5C3DBB8-0B4D-421B-8567-972FCEEB7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A401ED-C056-40BA-BA5A-126672F4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245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77B29-AEA5-4CFD-A448-07D7CF9D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 – delay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4B7E0A9-55FA-416A-9E85-D99F69625B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Time cost of each processing step in testing stage (performance stage)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sec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Hz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4B7E0A9-55FA-416A-9E85-D99F69625B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A93C2F-E35B-498F-834C-3C0896EC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8267D61-7A9F-4024-A887-2C7F43E47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72338"/>
              </p:ext>
            </p:extLst>
          </p:nvPr>
        </p:nvGraphicFramePr>
        <p:xfrm>
          <a:off x="838200" y="3843670"/>
          <a:ext cx="9930809" cy="2877805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418687">
                  <a:extLst>
                    <a:ext uri="{9D8B030D-6E8A-4147-A177-3AD203B41FA5}">
                      <a16:colId xmlns:a16="http://schemas.microsoft.com/office/drawing/2014/main" val="1435062443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1209767202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1419083408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2700366040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471668961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683819504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2866232388"/>
                    </a:ext>
                  </a:extLst>
                </a:gridCol>
              </a:tblGrid>
              <a:tr h="896136">
                <a:tc>
                  <a:txBody>
                    <a:bodyPr/>
                    <a:lstStyle/>
                    <a:p>
                      <a:pPr fontAlgn="ctr"/>
                      <a:r>
                        <a:rPr lang="zh-TW" altLang="en-US" sz="280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Mediapipe - hand pose estimation 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Rotation computation and mapping</a:t>
                      </a:r>
                      <a:endParaRPr lang="en-US" sz="28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Forward kinematic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Searching for similar FVs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Pose blending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Sum</a:t>
                      </a:r>
                      <a:endParaRPr lang="en-US" sz="28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270515"/>
                  </a:ext>
                </a:extLst>
              </a:tr>
              <a:tr h="47636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0.03208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0.00085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0.00010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0.00048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0.00051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0.03403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746003"/>
                  </a:ext>
                </a:extLst>
              </a:tr>
              <a:tr h="7526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Standard deviation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0.00378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0.00078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0.00010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0.00102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0.00044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980066"/>
                  </a:ext>
                </a:extLst>
              </a:tr>
              <a:tr h="7526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90 percentile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0.03241</a:t>
                      </a:r>
                      <a:endParaRPr lang="zh-TW" alt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675" marR="66675" marT="66675" marB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0.00104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0.00025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0.00054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0.00059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0.03486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190532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5D5E4754-E789-44E7-A623-6ABD45FD075C}"/>
              </a:ext>
            </a:extLst>
          </p:cNvPr>
          <p:cNvSpPr txBox="1"/>
          <p:nvPr/>
        </p:nvSpPr>
        <p:spPr>
          <a:xfrm>
            <a:off x="3331536" y="2732861"/>
            <a:ext cx="322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Lower body motion retargeting</a:t>
            </a:r>
            <a:endParaRPr lang="zh-TW" altLang="en-US" b="1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B65C4EBC-62BD-442C-92C8-F2366F4DD1D8}"/>
              </a:ext>
            </a:extLst>
          </p:cNvPr>
          <p:cNvSpPr/>
          <p:nvPr/>
        </p:nvSpPr>
        <p:spPr>
          <a:xfrm rot="5400000">
            <a:off x="4942370" y="2209542"/>
            <a:ext cx="265814" cy="2732568"/>
          </a:xfrm>
          <a:prstGeom prst="leftBrace">
            <a:avLst>
              <a:gd name="adj1" fmla="val 100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F641C47B-40EB-4ECA-B652-51B6075BBC56}"/>
              </a:ext>
            </a:extLst>
          </p:cNvPr>
          <p:cNvSpPr/>
          <p:nvPr/>
        </p:nvSpPr>
        <p:spPr>
          <a:xfrm rot="5400000">
            <a:off x="7752909" y="2209542"/>
            <a:ext cx="265814" cy="2732568"/>
          </a:xfrm>
          <a:prstGeom prst="leftBrace">
            <a:avLst>
              <a:gd name="adj1" fmla="val 100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639D85-C2DF-4571-8299-0D9E9059BFD2}"/>
              </a:ext>
            </a:extLst>
          </p:cNvPr>
          <p:cNvSpPr txBox="1"/>
          <p:nvPr/>
        </p:nvSpPr>
        <p:spPr>
          <a:xfrm>
            <a:off x="6274983" y="3031314"/>
            <a:ext cx="322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Full body pose reconstruction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23758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61BE2-3C89-4269-8772-FA52109A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 – processing pipeline 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6595DC-A337-454F-B843-5E25DF483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CDDF54-6B4A-484B-BC5C-8068B928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3067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C1C32-B2D7-4210-9C59-F53D69DB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 – digital storytelling prototype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F8681-08D2-4AB3-9D6A-D950EFEB1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449894-6C6C-4D1C-A2EF-B3778AB6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900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A0168E6-BF67-4731-98E0-7E69CD12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Limitations and Future work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49AE847-6CA3-4F00-A57E-873694E8B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588FA3-37A5-415D-9F47-C72EB7B6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4351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6134D7-757D-4164-8F7B-EEE204EE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Limitations and Future work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56B067-FBBB-46F2-B24E-A5F922997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Adopting hardware solution of the hand pose estimation can improve the detection accuracy and delay time [StrechSense</a:t>
            </a:r>
            <a:r>
              <a:rPr lang="zh-TW" altLang="en-US" dirty="0"/>
              <a:t>的</a:t>
            </a:r>
            <a:r>
              <a:rPr lang="en-US" altLang="zh-TW" dirty="0"/>
              <a:t>product]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E3B346-EF37-45B0-8804-3C3CAAD0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2050" name="Picture 2" descr="StretchSense Launches Newest Edition of Industry Leading Motion Capture  Glove | Business Wire">
            <a:extLst>
              <a:ext uri="{FF2B5EF4-FFF2-40B4-BE49-F238E27FC236}">
                <a16:creationId xmlns:a16="http://schemas.microsoft.com/office/drawing/2014/main" id="{42655C65-F0A3-4907-A3E1-A5636E02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237" y="0"/>
            <a:ext cx="2948763" cy="165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046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1EEFCCE-1EF9-4E30-9D73-83854F0E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65D7046-BB4D-4961-B29A-95D34F58B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Contributions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75C67C-C951-4D84-89BF-59A57917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883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56701-681A-4321-A369-0CBCA47E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Conclusion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17989B-2BCE-42B5-B5D3-FFAF4B236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35CDC-B1CB-4F8E-9100-8BC960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5519EC5-5396-46B5-92A8-636815F92D0E}"/>
              </a:ext>
            </a:extLst>
          </p:cNvPr>
          <p:cNvSpPr txBox="1"/>
          <p:nvPr/>
        </p:nvSpPr>
        <p:spPr>
          <a:xfrm>
            <a:off x="880732" y="1215211"/>
            <a:ext cx="3508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2">
                    <a:lumMod val="75000"/>
                  </a:schemeClr>
                </a:solidFill>
              </a:rPr>
              <a:t>Contributions</a:t>
            </a:r>
            <a:endParaRPr lang="zh-TW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188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6170B91E-7593-41C1-AC16-CD54495A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573462"/>
          </a:xfrm>
        </p:spPr>
        <p:txBody>
          <a:bodyPr anchor="ctr"/>
          <a:lstStyle/>
          <a:p>
            <a:pPr algn="ctr"/>
            <a:r>
              <a:rPr lang="en-US" altLang="zh-TW" dirty="0"/>
              <a:t>Thank you for listening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Q&amp;A 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B116D31B-2154-462B-AF7E-7594FDDB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866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3867DE-0502-4D40-9CA3-E96723F4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245E0-658F-4B9F-ACED-8EAA2FDA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B3F351-50CC-410C-ADC2-119C9002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69C674-D1E8-4C01-BFCE-8D7C0EF341B9}"/>
              </a:ext>
            </a:extLst>
          </p:cNvPr>
          <p:cNvGrpSpPr/>
          <p:nvPr/>
        </p:nvGrpSpPr>
        <p:grpSpPr>
          <a:xfrm>
            <a:off x="1384173" y="-1"/>
            <a:ext cx="5362015" cy="6858002"/>
            <a:chOff x="1384173" y="-1"/>
            <a:chExt cx="5362015" cy="685800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F10E487-BF9F-4EA3-80BE-DA07190C2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4173" y="-1"/>
              <a:ext cx="5362015" cy="6858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6590EB3-DDA5-4559-8865-3016BFD441F3}"/>
                </a:ext>
              </a:extLst>
            </p:cNvPr>
            <p:cNvSpPr/>
            <p:nvPr/>
          </p:nvSpPr>
          <p:spPr>
            <a:xfrm>
              <a:off x="1405272" y="0"/>
              <a:ext cx="5340916" cy="6858001"/>
            </a:xfrm>
            <a:prstGeom prst="rect">
              <a:avLst/>
            </a:prstGeom>
            <a:blipFill dpi="0" rotWithShape="1">
              <a:blip r:embed="rId3">
                <a:alphaModFix amt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0000" y1="38333" x2="50000" y2="38333"/>
                            <a14:foregroundMark x1="49288" y1="41389" x2="49288" y2="41389"/>
                            <a14:foregroundMark x1="53737" y1="63750" x2="53737" y2="63750"/>
                            <a14:foregroundMark x1="47153" y1="63611" x2="47153" y2="63611"/>
                            <a14:foregroundMark x1="52313" y1="76528" x2="52313" y2="76528"/>
                            <a14:foregroundMark x1="46085" y1="74583" x2="46085" y2="74583"/>
                            <a14:foregroundMark x1="47865" y1="74722" x2="47865" y2="74722"/>
                            <a14:foregroundMark x1="50000" y1="32917" x2="50000" y2="32917"/>
                            <a14:foregroundMark x1="50178" y1="32778" x2="50178" y2="32778"/>
                            <a14:foregroundMark x1="50178" y1="32778" x2="50178" y2="32778"/>
                            <a14:foregroundMark x1="49288" y1="41528" x2="49288" y2="41528"/>
                            <a14:foregroundMark x1="48932" y1="41667" x2="48932" y2="41667"/>
                            <a14:foregroundMark x1="51957" y1="48472" x2="52135" y2="48750"/>
                            <a14:foregroundMark x1="51396" y1="46766" x2="51313" y2="46590"/>
                            <a14:foregroundMark x1="52135" y1="48333" x2="51917" y2="47871"/>
                            <a14:backgroundMark x1="51246" y1="48333" x2="51246" y2="48333"/>
                            <a14:backgroundMark x1="50712" y1="48472" x2="51068" y2="47500"/>
                            <a14:backgroundMark x1="50534" y1="48194" x2="51779" y2="48056"/>
                            <a14:backgroundMark x1="52135" y1="45833" x2="51246" y2="45417"/>
                            <a14:backgroundMark x1="51246" y1="45556" x2="51957" y2="46250"/>
                            <a14:backgroundMark x1="51601" y1="48472" x2="50000" y2="47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48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2F253-1A73-4433-8FB5-7D8C1066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45EB48-042D-4AEE-8F7E-3E0D0305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An interface that people use for interacting with virtual world </a:t>
            </a:r>
          </a:p>
          <a:p>
            <a:pPr lvl="1"/>
            <a:r>
              <a:rPr lang="en-US" altLang="zh-TW" dirty="0"/>
              <a:t>Keyboard and mouse, joysticks </a:t>
            </a:r>
            <a:br>
              <a:rPr lang="en-US" altLang="zh-TW" dirty="0"/>
            </a:br>
            <a:r>
              <a:rPr lang="en-US" altLang="zh-TW" dirty="0">
                <a:sym typeface="Wingdings" panose="05000000000000000000" pitchFamily="2" charset="2"/>
              </a:rPr>
              <a:t> conventional interface (2D positioning devices) 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Character movement involved many degrees of freedom to control </a:t>
            </a:r>
          </a:p>
          <a:p>
            <a:pPr lvl="1"/>
            <a:r>
              <a:rPr lang="en-US" altLang="zh-TW" u="sng" dirty="0">
                <a:sym typeface="Wingdings" panose="05000000000000000000" pitchFamily="2" charset="2"/>
              </a:rPr>
              <a:t>Abstract</a:t>
            </a:r>
            <a:r>
              <a:rPr lang="en-US" altLang="zh-TW" dirty="0">
                <a:sym typeface="Wingdings" panose="05000000000000000000" pitchFamily="2" charset="2"/>
              </a:rPr>
              <a:t> High DoF movement to Low DoF input </a:t>
            </a:r>
          </a:p>
          <a:p>
            <a:r>
              <a:rPr lang="en-US" altLang="zh-TW" dirty="0"/>
              <a:t>Increasing the interface’s input DoF </a:t>
            </a:r>
          </a:p>
          <a:p>
            <a:pPr lvl="1"/>
            <a:r>
              <a:rPr lang="en-US" altLang="zh-TW" dirty="0"/>
              <a:t>User gets more degrees of control over the virtual avatar </a:t>
            </a:r>
          </a:p>
          <a:p>
            <a:pPr lvl="1"/>
            <a:r>
              <a:rPr lang="en-US" altLang="zh-TW" dirty="0"/>
              <a:t>This increases the sense of </a:t>
            </a:r>
            <a:r>
              <a:rPr lang="en-US" altLang="zh-TW" b="1" u="sng" dirty="0"/>
              <a:t>embodiment</a:t>
            </a:r>
            <a:r>
              <a:rPr lang="en-US" altLang="zh-TW" dirty="0"/>
              <a:t> (</a:t>
            </a:r>
            <a:r>
              <a:rPr lang="en-US" altLang="zh-TW" dirty="0">
                <a:sym typeface="Wingdings" panose="05000000000000000000" pitchFamily="2" charset="2"/>
              </a:rPr>
              <a:t></a:t>
            </a:r>
            <a:r>
              <a:rPr lang="zh-TW" altLang="en-US" dirty="0"/>
              <a:t>還沒有證據</a:t>
            </a:r>
            <a:r>
              <a:rPr lang="en-US" altLang="zh-TW" dirty="0"/>
              <a:t>; </a:t>
            </a:r>
            <a:r>
              <a:rPr lang="zh-TW" altLang="en-US" dirty="0"/>
              <a:t>只是</a:t>
            </a:r>
            <a:r>
              <a:rPr lang="zh-TW" altLang="en-US" u="sng" dirty="0"/>
              <a:t>有可能</a:t>
            </a:r>
            <a:r>
              <a:rPr lang="zh-TW" altLang="en-US" dirty="0"/>
              <a:t>而已</a:t>
            </a:r>
            <a:r>
              <a:rPr lang="en-US" altLang="zh-TW" dirty="0"/>
              <a:t>) </a:t>
            </a:r>
          </a:p>
          <a:p>
            <a:pPr lvl="2"/>
            <a:r>
              <a:rPr lang="en-US" altLang="zh-TW" dirty="0"/>
              <a:t>Increase the enjoyment, intuitiveness, … (</a:t>
            </a:r>
            <a:r>
              <a:rPr lang="zh-TW" altLang="en-US" dirty="0"/>
              <a:t>還有哪一些好處</a:t>
            </a:r>
            <a:r>
              <a:rPr lang="en-US" altLang="zh-TW" dirty="0"/>
              <a:t>?) </a:t>
            </a:r>
          </a:p>
          <a:p>
            <a:pPr lvl="1"/>
            <a:r>
              <a:rPr lang="en-US" altLang="zh-TW" dirty="0"/>
              <a:t>Two ways to improve embodiment, passive and active.</a:t>
            </a:r>
          </a:p>
          <a:p>
            <a:pPr lvl="2"/>
            <a:r>
              <a:rPr lang="en-US" altLang="zh-TW" dirty="0"/>
              <a:t>Passive: [Miniature </a:t>
            </a:r>
            <a:r>
              <a:rPr lang="en-US" altLang="zh-TW" b="1" u="sng" dirty="0"/>
              <a:t>haptics</a:t>
            </a:r>
            <a:r>
              <a:rPr lang="en-US" altLang="zh-TW" dirty="0"/>
              <a:t>]; rubber hand illusion experiment </a:t>
            </a:r>
          </a:p>
          <a:p>
            <a:pPr lvl="2"/>
            <a:r>
              <a:rPr lang="en-US" altLang="zh-TW" dirty="0"/>
              <a:t>Active: novel (performance-based) </a:t>
            </a:r>
            <a:r>
              <a:rPr lang="en-US" altLang="zh-TW" b="1" u="sng" dirty="0"/>
              <a:t>interaction/control interfaces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2CCD71-6A15-48F8-BA50-D15DFCC6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A5E780-23E7-48A5-B44E-E0BDBFB9DB3B}"/>
              </a:ext>
            </a:extLst>
          </p:cNvPr>
          <p:cNvSpPr txBox="1"/>
          <p:nvPr/>
        </p:nvSpPr>
        <p:spPr>
          <a:xfrm>
            <a:off x="4097733" y="230188"/>
            <a:ext cx="809426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這邊或許可以補一個圖示</a:t>
            </a:r>
            <a:r>
              <a:rPr lang="en-US" altLang="zh-TW" dirty="0"/>
              <a:t>, </a:t>
            </a:r>
            <a:r>
              <a:rPr lang="zh-TW" altLang="en-US" dirty="0"/>
              <a:t>表示從</a:t>
            </a:r>
            <a:r>
              <a:rPr lang="en-US" altLang="zh-TW" dirty="0"/>
              <a:t>low dimension (keyboard and mouse, joystick)</a:t>
            </a:r>
            <a:r>
              <a:rPr lang="zh-TW" altLang="en-US" dirty="0"/>
              <a:t>到</a:t>
            </a:r>
            <a:br>
              <a:rPr lang="en-US" altLang="zh-TW" dirty="0"/>
            </a:br>
            <a:r>
              <a:rPr lang="en-US" altLang="zh-TW" dirty="0"/>
              <a:t>high DoF</a:t>
            </a:r>
            <a:r>
              <a:rPr lang="zh-TW" altLang="en-US" dirty="0"/>
              <a:t>的演進 </a:t>
            </a:r>
            <a:r>
              <a:rPr lang="en-US" altLang="zh-TW" dirty="0"/>
              <a:t>(high DoF</a:t>
            </a:r>
            <a:r>
              <a:rPr lang="zh-TW" altLang="en-US" dirty="0"/>
              <a:t>可以放</a:t>
            </a:r>
            <a:r>
              <a:rPr lang="en-US" altLang="zh-TW" dirty="0"/>
              <a:t>Wii, Kinect) </a:t>
            </a:r>
            <a:br>
              <a:rPr lang="en-US" altLang="zh-TW" dirty="0"/>
            </a:br>
            <a:r>
              <a:rPr lang="zh-TW" altLang="en-US" dirty="0"/>
              <a:t>補充圖示</a:t>
            </a:r>
            <a:r>
              <a:rPr lang="en-US" altLang="zh-TW" dirty="0"/>
              <a:t>, </a:t>
            </a:r>
            <a:r>
              <a:rPr lang="zh-TW" altLang="en-US" dirty="0"/>
              <a:t>表示</a:t>
            </a:r>
            <a:r>
              <a:rPr lang="en-US" altLang="zh-TW" dirty="0"/>
              <a:t>passive</a:t>
            </a:r>
            <a:r>
              <a:rPr lang="zh-TW" altLang="en-US" dirty="0"/>
              <a:t>與</a:t>
            </a:r>
            <a:r>
              <a:rPr lang="en-US" altLang="zh-TW" dirty="0"/>
              <a:t>active</a:t>
            </a:r>
            <a:r>
              <a:rPr lang="zh-TW" altLang="en-US" dirty="0"/>
              <a:t>兩種不同的方式可以增進</a:t>
            </a:r>
            <a:r>
              <a:rPr lang="en-US" altLang="zh-TW" dirty="0"/>
              <a:t>embodiment 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這邊就可以參考到</a:t>
            </a:r>
            <a:r>
              <a:rPr lang="en-US" altLang="zh-TW" dirty="0"/>
              <a:t>miniature haptics)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898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2F253-1A73-4433-8FB5-7D8C1066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45EB48-042D-4AEE-8F7E-3E0D0305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Controlling human avatar </a:t>
            </a:r>
          </a:p>
          <a:p>
            <a:pPr lvl="1"/>
            <a:r>
              <a:rPr lang="en-US" altLang="zh-TW" dirty="0"/>
              <a:t>Using human body and one-to-one mapping is naïve and intuitive </a:t>
            </a:r>
          </a:p>
          <a:p>
            <a:pPr lvl="2"/>
            <a:r>
              <a:rPr lang="en-US" altLang="zh-TW" dirty="0">
                <a:sym typeface="Wingdings" panose="05000000000000000000" pitchFamily="2" charset="2"/>
              </a:rPr>
              <a:t>Implies a high DoF input </a:t>
            </a:r>
            <a:endParaRPr lang="en-US" altLang="zh-TW" dirty="0"/>
          </a:p>
          <a:p>
            <a:pPr lvl="1"/>
            <a:r>
              <a:rPr lang="en-US" altLang="zh-TW" dirty="0"/>
              <a:t>Motion capture is a solution, but requires high-end equipment and massive spaces. </a:t>
            </a:r>
            <a:br>
              <a:rPr lang="en-US" altLang="zh-TW" dirty="0"/>
            </a:br>
            <a:r>
              <a:rPr lang="en-US" altLang="zh-TW" dirty="0"/>
              <a:t>Kinect is another solution, but requires a large space, huge physical effort </a:t>
            </a:r>
          </a:p>
          <a:p>
            <a:pPr lvl="1"/>
            <a:r>
              <a:rPr lang="en-US" altLang="zh-TW" dirty="0"/>
              <a:t>How about using partial body motion? </a:t>
            </a:r>
            <a:br>
              <a:rPr lang="en-US" altLang="zh-TW" dirty="0"/>
            </a:br>
            <a:r>
              <a:rPr lang="en-US" altLang="zh-TW" dirty="0"/>
              <a:t>A lower input dimension, reduce fatigue and space requirement </a:t>
            </a:r>
          </a:p>
          <a:p>
            <a:pPr lvl="1"/>
            <a:r>
              <a:rPr lang="en-US" altLang="zh-TW" b="1" dirty="0"/>
              <a:t>CoolMoves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 very important related work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Only controls parts of body and use algorithm to generate the rest of them </a:t>
            </a:r>
          </a:p>
          <a:p>
            <a:pPr lvl="1"/>
            <a:r>
              <a:rPr lang="en-US" altLang="zh-TW" dirty="0"/>
              <a:t>How about other interfaces?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2CCD71-6A15-48F8-BA50-D15DFCC6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47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98BF2-D4B4-4D26-A302-3F86BC0B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9F3FC-A9F4-4EDA-A382-ABE723B50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Finger-walking is intuitive and easy to use for novice users *</a:t>
            </a:r>
          </a:p>
          <a:p>
            <a:pPr lvl="1"/>
            <a:r>
              <a:rPr lang="en-US" altLang="zh-TW" dirty="0"/>
              <a:t>How can it be used for avatar manipulation or puppetry?</a:t>
            </a:r>
          </a:p>
          <a:p>
            <a:pPr lvl="1"/>
            <a:r>
              <a:rPr lang="en-US" altLang="zh-TW" dirty="0"/>
              <a:t>How to retarget the finger motion to human avatar’s body </a:t>
            </a:r>
          </a:p>
          <a:p>
            <a:pPr lvl="2"/>
            <a:r>
              <a:rPr lang="en-US" altLang="zh-TW" dirty="0"/>
              <a:t>Retargeting between different articulated structure is not a trivial work </a:t>
            </a:r>
          </a:p>
          <a:p>
            <a:pPr lvl="2"/>
            <a:r>
              <a:rPr lang="en-US" altLang="zh-TW" dirty="0"/>
              <a:t>What’s the user’s preferences of motion retargeting </a:t>
            </a:r>
          </a:p>
          <a:p>
            <a:pPr lvl="1"/>
            <a:r>
              <a:rPr lang="en-US" altLang="zh-TW" dirty="0"/>
              <a:t>User preferences of finger-walking performance for human avatar motion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2B7761-6E8C-4C13-9E05-B18706EA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72C8AF-E6A4-4E9A-8E82-EB02C7CF1B61}"/>
              </a:ext>
            </a:extLst>
          </p:cNvPr>
          <p:cNvSpPr txBox="1"/>
          <p:nvPr/>
        </p:nvSpPr>
        <p:spPr>
          <a:xfrm>
            <a:off x="574158" y="6176963"/>
            <a:ext cx="10271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altLang="zh-TW" sz="1600" dirty="0" err="1">
                <a:solidFill>
                  <a:schemeClr val="bg2">
                    <a:lumMod val="75000"/>
                  </a:schemeClr>
                </a:solidFill>
              </a:rPr>
              <a:t>FingerWalking</a:t>
            </a:r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</a:rPr>
              <a:t>: ……. ACM SCA …..</a:t>
            </a:r>
            <a:endParaRPr lang="zh-TW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5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7F915-3122-4D81-B307-EC4E073D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BFE68-5291-49AB-9E50-743ACED4A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Interfaces for digital puppetry, gaming and interaction in virtual world </a:t>
            </a:r>
          </a:p>
          <a:p>
            <a:pPr lvl="1"/>
            <a:r>
              <a:rPr lang="en-US" altLang="zh-TW" dirty="0"/>
              <a:t>Controlling virtual avatar is a common task, especially human avatar </a:t>
            </a:r>
          </a:p>
          <a:p>
            <a:pPr lvl="1"/>
            <a:r>
              <a:rPr lang="en-US" altLang="zh-TW" dirty="0"/>
              <a:t>Novel interfaces utilize user’s performances, </a:t>
            </a:r>
            <a:br>
              <a:rPr lang="en-US" altLang="zh-TW" dirty="0"/>
            </a:br>
            <a:r>
              <a:rPr lang="en-US" altLang="zh-TW" dirty="0"/>
              <a:t>which provides intuitiveness, enjoyment, expressiveness, responsiveness  interaction </a:t>
            </a:r>
          </a:p>
          <a:p>
            <a:pPr lvl="2"/>
            <a:r>
              <a:rPr lang="en-US" altLang="zh-TW" dirty="0"/>
              <a:t>Wii, Kinect, Switch,…</a:t>
            </a:r>
            <a:r>
              <a:rPr lang="zh-TW" altLang="en-US" dirty="0"/>
              <a:t> 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D737E-6F55-49A4-A682-FF73D958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29DB6344-A01E-483D-8B6E-8D29E9B8FD6D}"/>
              </a:ext>
            </a:extLst>
          </p:cNvPr>
          <p:cNvSpPr/>
          <p:nvPr/>
        </p:nvSpPr>
        <p:spPr>
          <a:xfrm>
            <a:off x="1970567" y="5790312"/>
            <a:ext cx="8102009" cy="467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21F62FF-95B0-4E22-811A-A8E5B6A7F2C1}"/>
              </a:ext>
            </a:extLst>
          </p:cNvPr>
          <p:cNvSpPr txBox="1"/>
          <p:nvPr/>
        </p:nvSpPr>
        <p:spPr>
          <a:xfrm>
            <a:off x="62908" y="5851098"/>
            <a:ext cx="19670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Low DoF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6C7ACB-5701-40B2-B8FA-EFF54ECDC705}"/>
              </a:ext>
            </a:extLst>
          </p:cNvPr>
          <p:cNvSpPr txBox="1"/>
          <p:nvPr/>
        </p:nvSpPr>
        <p:spPr>
          <a:xfrm>
            <a:off x="9915747" y="5831457"/>
            <a:ext cx="19670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High DoF</a:t>
            </a:r>
            <a:endParaRPr lang="zh-TW" altLang="en-US" b="1" dirty="0"/>
          </a:p>
        </p:txBody>
      </p:sp>
      <p:pic>
        <p:nvPicPr>
          <p:cNvPr id="3074" name="Picture 2" descr="Keyboard and mouse - Free computer icons">
            <a:extLst>
              <a:ext uri="{FF2B5EF4-FFF2-40B4-BE49-F238E27FC236}">
                <a16:creationId xmlns:a16="http://schemas.microsoft.com/office/drawing/2014/main" id="{C4C6E5FF-15AB-455C-B2F9-CB7031EB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00" y="4578707"/>
            <a:ext cx="1967023" cy="19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i - Free gaming icons">
            <a:extLst>
              <a:ext uri="{FF2B5EF4-FFF2-40B4-BE49-F238E27FC236}">
                <a16:creationId xmlns:a16="http://schemas.microsoft.com/office/drawing/2014/main" id="{D21173F5-777A-4E44-848D-DE8845AB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777" y="4511396"/>
            <a:ext cx="1339702" cy="13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intendo switch - Free electronics icons">
            <a:extLst>
              <a:ext uri="{FF2B5EF4-FFF2-40B4-BE49-F238E27FC236}">
                <a16:creationId xmlns:a16="http://schemas.microsoft.com/office/drawing/2014/main" id="{CDF25C55-7D1D-4477-B29F-C0008E8D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34" y="6044105"/>
            <a:ext cx="941503" cy="9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EBA2C322-D040-46F7-8E45-FBB49270CEA0}"/>
              </a:ext>
            </a:extLst>
          </p:cNvPr>
          <p:cNvGrpSpPr/>
          <p:nvPr/>
        </p:nvGrpSpPr>
        <p:grpSpPr>
          <a:xfrm>
            <a:off x="8572353" y="3743667"/>
            <a:ext cx="1343394" cy="2544854"/>
            <a:chOff x="8572353" y="3743667"/>
            <a:chExt cx="1343394" cy="2544854"/>
          </a:xfrm>
        </p:grpSpPr>
        <p:pic>
          <p:nvPicPr>
            <p:cNvPr id="3078" name="Picture 6" descr="Kinect, xbox icon - Download on Iconfinder on Iconfinder">
              <a:extLst>
                <a:ext uri="{FF2B5EF4-FFF2-40B4-BE49-F238E27FC236}">
                  <a16:creationId xmlns:a16="http://schemas.microsoft.com/office/drawing/2014/main" id="{7B1F51C2-A691-4607-8ECC-06691F0EB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353" y="4945127"/>
              <a:ext cx="1343394" cy="1343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Dancing - Free people icons">
              <a:extLst>
                <a:ext uri="{FF2B5EF4-FFF2-40B4-BE49-F238E27FC236}">
                  <a16:creationId xmlns:a16="http://schemas.microsoft.com/office/drawing/2014/main" id="{5F3D9548-8783-4327-80EB-E32A20FD9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353" y="3743667"/>
              <a:ext cx="1339702" cy="1339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91B9689A-B093-4C0F-950F-EAEB2F2D4FAC}"/>
                </a:ext>
              </a:extLst>
            </p:cNvPr>
            <p:cNvCxnSpPr/>
            <p:nvPr/>
          </p:nvCxnSpPr>
          <p:spPr>
            <a:xfrm flipH="1" flipV="1">
              <a:off x="8776480" y="4825660"/>
              <a:ext cx="465724" cy="6379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A3398BB-2F6A-40D7-9D3F-6BE4D4AB0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3827" y="4846922"/>
              <a:ext cx="438842" cy="595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Gamepad - Free technology icons">
            <a:extLst>
              <a:ext uri="{FF2B5EF4-FFF2-40B4-BE49-F238E27FC236}">
                <a16:creationId xmlns:a16="http://schemas.microsoft.com/office/drawing/2014/main" id="{0228B3EB-B559-49F3-B541-B8474DA4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94" y="6137135"/>
            <a:ext cx="720865" cy="72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21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9BA0B-76C8-40BE-B6C5-DF932574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C0B214-A2CF-4890-A796-49D128589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does a virtual human avatar be constructed and moved?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b="1" u="sng" dirty="0"/>
              <a:t>bone/skeleton structure</a:t>
            </a:r>
            <a:r>
              <a:rPr lang="en-US" altLang="zh-TW" dirty="0"/>
              <a:t> and the skinned meshes </a:t>
            </a:r>
          </a:p>
          <a:p>
            <a:r>
              <a:rPr lang="en-US" altLang="zh-TW" dirty="0"/>
              <a:t>Joints</a:t>
            </a:r>
            <a:r>
              <a:rPr lang="zh-TW" altLang="en-US" dirty="0"/>
              <a:t> </a:t>
            </a:r>
            <a:r>
              <a:rPr lang="en-US" altLang="zh-TW" dirty="0"/>
              <a:t>imply many Degree of freedom (DoF) </a:t>
            </a:r>
          </a:p>
          <a:p>
            <a:pPr lvl="1"/>
            <a:r>
              <a:rPr lang="en-US" altLang="zh-TW" dirty="0"/>
              <a:t>Translation and rotation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0F4580-64D5-4145-88E1-FF81F55A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B85645-A084-4D01-A239-20D66B01B2BB}"/>
              </a:ext>
            </a:extLst>
          </p:cNvPr>
          <p:cNvGrpSpPr/>
          <p:nvPr/>
        </p:nvGrpSpPr>
        <p:grpSpPr>
          <a:xfrm>
            <a:off x="7270096" y="3292475"/>
            <a:ext cx="2681007" cy="3429000"/>
            <a:chOff x="1384173" y="-1"/>
            <a:chExt cx="5362015" cy="685800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94E78EA-51CE-4BB9-BD11-C995BB76D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4173" y="-1"/>
              <a:ext cx="5362015" cy="6858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0CFF8E3-49D0-4C84-BC23-D767291EC9AF}"/>
                </a:ext>
              </a:extLst>
            </p:cNvPr>
            <p:cNvSpPr/>
            <p:nvPr/>
          </p:nvSpPr>
          <p:spPr>
            <a:xfrm>
              <a:off x="1405272" y="0"/>
              <a:ext cx="5340916" cy="6858001"/>
            </a:xfrm>
            <a:prstGeom prst="rect">
              <a:avLst/>
            </a:prstGeom>
            <a:blipFill dpi="0" rotWithShape="1">
              <a:blip r:embed="rId4">
                <a:alphaModFix amt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0000" y1="38333" x2="50000" y2="38333"/>
                            <a14:foregroundMark x1="49288" y1="41389" x2="49288" y2="41389"/>
                            <a14:foregroundMark x1="53737" y1="63750" x2="53737" y2="63750"/>
                            <a14:foregroundMark x1="47153" y1="63611" x2="47153" y2="63611"/>
                            <a14:foregroundMark x1="52313" y1="76528" x2="52313" y2="76528"/>
                            <a14:foregroundMark x1="46085" y1="74583" x2="46085" y2="74583"/>
                            <a14:foregroundMark x1="47865" y1="74722" x2="47865" y2="74722"/>
                            <a14:foregroundMark x1="50000" y1="32917" x2="50000" y2="32917"/>
                            <a14:foregroundMark x1="50178" y1="32778" x2="50178" y2="32778"/>
                            <a14:foregroundMark x1="50178" y1="32778" x2="50178" y2="32778"/>
                            <a14:foregroundMark x1="49288" y1="41528" x2="49288" y2="41528"/>
                            <a14:foregroundMark x1="48932" y1="41667" x2="48932" y2="41667"/>
                            <a14:foregroundMark x1="51957" y1="48472" x2="52135" y2="48750"/>
                            <a14:foregroundMark x1="51396" y1="46766" x2="51313" y2="46590"/>
                            <a14:foregroundMark x1="52135" y1="48333" x2="51917" y2="47871"/>
                            <a14:backgroundMark x1="51246" y1="48333" x2="51246" y2="48333"/>
                            <a14:backgroundMark x1="50712" y1="48472" x2="51068" y2="47500"/>
                            <a14:backgroundMark x1="50534" y1="48194" x2="51779" y2="48056"/>
                            <a14:backgroundMark x1="52135" y1="45833" x2="51246" y2="45417"/>
                            <a14:backgroundMark x1="51246" y1="45556" x2="51957" y2="46250"/>
                            <a14:backgroundMark x1="51601" y1="48472" x2="50000" y2="47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35543B-667D-4BCE-BAC5-66C3F9EEE0EF}"/>
              </a:ext>
            </a:extLst>
          </p:cNvPr>
          <p:cNvSpPr txBox="1"/>
          <p:nvPr/>
        </p:nvSpPr>
        <p:spPr>
          <a:xfrm>
            <a:off x="838200" y="4561367"/>
            <a:ext cx="363810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補一個動態圖片</a:t>
            </a:r>
            <a:r>
              <a:rPr lang="en-US" altLang="zh-TW" dirty="0"/>
              <a:t>:</a:t>
            </a:r>
            <a:r>
              <a:rPr lang="zh-TW" altLang="en-US" dirty="0"/>
              <a:t> 使用者正在控制骨架</a:t>
            </a:r>
            <a:r>
              <a:rPr lang="en-US" altLang="zh-TW" dirty="0"/>
              <a:t>, </a:t>
            </a:r>
            <a:r>
              <a:rPr lang="zh-TW" altLang="en-US" dirty="0"/>
              <a:t>並且皮膚會根據骨架做移動</a:t>
            </a:r>
          </a:p>
        </p:txBody>
      </p:sp>
    </p:spTree>
    <p:extLst>
      <p:ext uri="{BB962C8B-B14F-4D97-AF65-F5344CB8AC3E}">
        <p14:creationId xmlns:p14="http://schemas.microsoft.com/office/powerpoint/2010/main" val="1111240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8743</TotalTime>
  <Words>4648</Words>
  <Application>Microsoft Office PowerPoint</Application>
  <PresentationFormat>寬螢幕</PresentationFormat>
  <Paragraphs>624</Paragraphs>
  <Slides>49</Slides>
  <Notes>38</Notes>
  <HiddenSlides>7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微軟正黑體</vt:lpstr>
      <vt:lpstr>新細明體</vt:lpstr>
      <vt:lpstr>Arial</vt:lpstr>
      <vt:lpstr>Calibri</vt:lpstr>
      <vt:lpstr>Calibri Light</vt:lpstr>
      <vt:lpstr>Cambria Math</vt:lpstr>
      <vt:lpstr>Franklin Gothic Medium</vt:lpstr>
      <vt:lpstr>Wingdings</vt:lpstr>
      <vt:lpstr>Office 佈景主題</vt:lpstr>
      <vt:lpstr>FingerPuppet: Finger-Walking Performance-based Puppetry for Human Avatar  基於手指走路表演的虛擬替身操作介面</vt:lpstr>
      <vt:lpstr>Outline</vt:lpstr>
      <vt:lpstr>Introduction</vt:lpstr>
      <vt:lpstr>Introduction </vt:lpstr>
      <vt:lpstr>Introduction </vt:lpstr>
      <vt:lpstr>Introduction </vt:lpstr>
      <vt:lpstr>Introduction </vt:lpstr>
      <vt:lpstr>Introduction </vt:lpstr>
      <vt:lpstr>Introduction </vt:lpstr>
      <vt:lpstr>Introduction </vt:lpstr>
      <vt:lpstr>Related work</vt:lpstr>
      <vt:lpstr>Related work</vt:lpstr>
      <vt:lpstr>Related work – Body performance</vt:lpstr>
      <vt:lpstr>Related work</vt:lpstr>
      <vt:lpstr>Related work – Handheld devices</vt:lpstr>
      <vt:lpstr>Related work</vt:lpstr>
      <vt:lpstr>Related work</vt:lpstr>
      <vt:lpstr>Related work – Hand performance</vt:lpstr>
      <vt:lpstr>Introduction and related work – summary </vt:lpstr>
      <vt:lpstr>Introduction and related work – summary </vt:lpstr>
      <vt:lpstr>Preliminary study</vt:lpstr>
      <vt:lpstr>Preliminary study</vt:lpstr>
      <vt:lpstr>Preliminary study – result and findings</vt:lpstr>
      <vt:lpstr>Preliminary study – result and findings</vt:lpstr>
      <vt:lpstr>Preliminary study – result and findings</vt:lpstr>
      <vt:lpstr>Preliminary study – result and findings</vt:lpstr>
      <vt:lpstr>The proposed method</vt:lpstr>
      <vt:lpstr>Method overview</vt:lpstr>
      <vt:lpstr>Method overview – abstraction </vt:lpstr>
      <vt:lpstr>Method overview – abstraction </vt:lpstr>
      <vt:lpstr>Method overview – abstraction </vt:lpstr>
      <vt:lpstr>Lower body motion retargeting</vt:lpstr>
      <vt:lpstr>Lower body motion retargeting - preprocessing</vt:lpstr>
      <vt:lpstr>Lower body motion retargeting - performance</vt:lpstr>
      <vt:lpstr>Lower body motion retargeting – performance </vt:lpstr>
      <vt:lpstr>Method overview – abstraction </vt:lpstr>
      <vt:lpstr>Full-body pose reconstruction – preprocessing </vt:lpstr>
      <vt:lpstr>Full-body pose reconstruction – preprocessing </vt:lpstr>
      <vt:lpstr>Full-body pose reconstruction – performance  </vt:lpstr>
      <vt:lpstr>Result </vt:lpstr>
      <vt:lpstr>Result – delay </vt:lpstr>
      <vt:lpstr>Result – processing pipeline  </vt:lpstr>
      <vt:lpstr>Result – digital storytelling prototype </vt:lpstr>
      <vt:lpstr>Limitations and Future work</vt:lpstr>
      <vt:lpstr>Limitations and Future work</vt:lpstr>
      <vt:lpstr>Conclusion </vt:lpstr>
      <vt:lpstr>Conclusion </vt:lpstr>
      <vt:lpstr>Thank you for listening  Q&amp;A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FingerPuppet: Finger-Walking Performance-based Puppetry for Human Avatar</dc:title>
  <dc:creator>liangCH</dc:creator>
  <cp:lastModifiedBy>liangCH</cp:lastModifiedBy>
  <cp:revision>293</cp:revision>
  <dcterms:created xsi:type="dcterms:W3CDTF">2023-04-20T04:15:29Z</dcterms:created>
  <dcterms:modified xsi:type="dcterms:W3CDTF">2023-04-27T17:29:18Z</dcterms:modified>
</cp:coreProperties>
</file>